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1" r:id="rId3"/>
    <p:sldId id="262" r:id="rId4"/>
    <p:sldId id="263" r:id="rId5"/>
  </p:sldIdLst>
  <p:sldSz cx="10693400" cy="7562850"/>
  <p:notesSz cx="10693400" cy="756285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66B0"/>
    <a:srgbClr val="F49341"/>
    <a:srgbClr val="F7D8EA"/>
    <a:srgbClr val="F5BDCF"/>
    <a:srgbClr val="FCC066"/>
    <a:srgbClr val="29A66D"/>
    <a:srgbClr val="FFFFFF"/>
    <a:srgbClr val="FFF0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48" y="-3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82AF0E-D961-461E-A399-99BBE9907D65}" type="datetimeFigureOut">
              <a:rPr lang="sl-SI" smtClean="0"/>
              <a:t>14.4.2014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66738"/>
            <a:ext cx="4010025" cy="2836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1069975" y="3592513"/>
            <a:ext cx="8553450" cy="3403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7183438"/>
            <a:ext cx="4633913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6057900" y="7183438"/>
            <a:ext cx="4632325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5D88AF-37A3-480E-BB8F-350490082B4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51592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5D88AF-37A3-480E-BB8F-350490082B44}" type="slidenum">
              <a:rPr lang="sl-SI" smtClean="0"/>
              <a:t>1</a:t>
            </a:fld>
            <a:endParaRPr lang="sl-S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5D88AF-37A3-480E-BB8F-350490082B44}" type="slidenum">
              <a:rPr lang="sl-SI" smtClean="0"/>
              <a:t>2</a:t>
            </a:fld>
            <a:endParaRPr lang="sl-SI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5D88AF-37A3-480E-BB8F-350490082B44}" type="slidenum">
              <a:rPr lang="sl-SI" smtClean="0"/>
              <a:t>3</a:t>
            </a:fld>
            <a:endParaRPr lang="sl-SI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5D88AF-37A3-480E-BB8F-350490082B44}" type="slidenum">
              <a:rPr lang="sl-SI" smtClean="0"/>
              <a:t>4</a:t>
            </a:fld>
            <a:endParaRPr 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Titre présentation lorem ipsum sicut dolet</a:t>
            </a:r>
          </a:p>
        </p:txBody>
      </p:sp>
      <p:sp>
        <p:nvSpPr>
          <p:cNvPr id="5" name="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&lt;</a:t>
            </a:r>
            <a:fld id="{98CCFC2E-04AE-493C-BC70-A6F04670788B}" type="slidenum">
              <a:rPr lang="fr-FR"/>
              <a:pPr>
                <a:defRPr/>
              </a:pPr>
              <a:t>‹#›</a:t>
            </a:fld>
            <a:r>
              <a:rPr lang="fr-FR"/>
              <a:t>&gt;</a:t>
            </a:r>
            <a:r>
              <a:rPr lang="fr-FR">
                <a:solidFill>
                  <a:schemeClr val="bg1"/>
                </a:solidFill>
              </a:rPr>
              <a:t>20.03.2014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1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Titre présentation lorem ipsum sicut dolet</a:t>
            </a:r>
          </a:p>
        </p:txBody>
      </p:sp>
      <p:sp>
        <p:nvSpPr>
          <p:cNvPr id="5" name="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&lt;</a:t>
            </a:r>
            <a:fld id="{DFED11AD-F8AF-4B3C-9333-37508CAC1CDA}" type="slidenum">
              <a:rPr lang="fr-FR"/>
              <a:pPr>
                <a:defRPr/>
              </a:pPr>
              <a:t>‹#›</a:t>
            </a:fld>
            <a:r>
              <a:rPr lang="fr-FR"/>
              <a:t>&gt;</a:t>
            </a:r>
            <a:r>
              <a:rPr lang="fr-FR">
                <a:solidFill>
                  <a:schemeClr val="bg1"/>
                </a:solidFill>
              </a:rPr>
              <a:t>20.03.2014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k object 16"/>
          <p:cNvSpPr/>
          <p:nvPr/>
        </p:nvSpPr>
        <p:spPr>
          <a:xfrm>
            <a:off x="1785938" y="1555750"/>
            <a:ext cx="0" cy="79375"/>
          </a:xfrm>
          <a:custGeom>
            <a:avLst/>
            <a:gdLst/>
            <a:ahLst/>
            <a:cxnLst/>
            <a:rect l="l" t="t" r="r" b="b"/>
            <a:pathLst>
              <a:path h="79375">
                <a:moveTo>
                  <a:pt x="0" y="0"/>
                </a:moveTo>
                <a:lnTo>
                  <a:pt x="0" y="79300"/>
                </a:lnTo>
              </a:path>
            </a:pathLst>
          </a:custGeom>
          <a:ln w="8452">
            <a:solidFill>
              <a:srgbClr val="CCCCCC"/>
            </a:solidFill>
          </a:ln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>
              <a:latin typeface="+mn-lt"/>
              <a:cs typeface="+mn-cs"/>
            </a:endParaRPr>
          </a:p>
        </p:txBody>
      </p:sp>
      <p:sp>
        <p:nvSpPr>
          <p:cNvPr id="6" name="bk object 18"/>
          <p:cNvSpPr/>
          <p:nvPr/>
        </p:nvSpPr>
        <p:spPr>
          <a:xfrm>
            <a:off x="0" y="5511800"/>
            <a:ext cx="1423988" cy="1320800"/>
          </a:xfrm>
          <a:custGeom>
            <a:avLst/>
            <a:gdLst/>
            <a:ahLst/>
            <a:cxnLst/>
            <a:rect l="l" t="t" r="r" b="b"/>
            <a:pathLst>
              <a:path w="1424305" h="1322070">
                <a:moveTo>
                  <a:pt x="0" y="1322070"/>
                </a:moveTo>
                <a:lnTo>
                  <a:pt x="1424203" y="1322070"/>
                </a:lnTo>
                <a:lnTo>
                  <a:pt x="1424203" y="0"/>
                </a:lnTo>
                <a:lnTo>
                  <a:pt x="0" y="0"/>
                </a:lnTo>
                <a:lnTo>
                  <a:pt x="0" y="1322070"/>
                </a:lnTo>
                <a:close/>
              </a:path>
            </a:pathLst>
          </a:custGeom>
          <a:solidFill>
            <a:srgbClr val="ED1D24"/>
          </a:solidFill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>
              <a:latin typeface="+mn-lt"/>
              <a:cs typeface="+mn-cs"/>
            </a:endParaRPr>
          </a:p>
        </p:txBody>
      </p:sp>
      <p:sp>
        <p:nvSpPr>
          <p:cNvPr id="7" name="bk object 19"/>
          <p:cNvSpPr/>
          <p:nvPr/>
        </p:nvSpPr>
        <p:spPr>
          <a:xfrm>
            <a:off x="0" y="4806950"/>
            <a:ext cx="711200" cy="704850"/>
          </a:xfrm>
          <a:custGeom>
            <a:avLst/>
            <a:gdLst/>
            <a:ahLst/>
            <a:cxnLst/>
            <a:rect l="l" t="t" r="r" b="b"/>
            <a:pathLst>
              <a:path w="710565" h="704850">
                <a:moveTo>
                  <a:pt x="0" y="704849"/>
                </a:moveTo>
                <a:lnTo>
                  <a:pt x="709993" y="704849"/>
                </a:lnTo>
                <a:lnTo>
                  <a:pt x="709993" y="0"/>
                </a:lnTo>
                <a:lnTo>
                  <a:pt x="0" y="0"/>
                </a:lnTo>
                <a:lnTo>
                  <a:pt x="0" y="704849"/>
                </a:lnTo>
                <a:close/>
              </a:path>
            </a:pathLst>
          </a:custGeom>
          <a:solidFill>
            <a:srgbClr val="ED1D24"/>
          </a:solidFill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>
              <a:latin typeface="+mn-lt"/>
              <a:cs typeface="+mn-cs"/>
            </a:endParaRPr>
          </a:p>
        </p:txBody>
      </p:sp>
      <p:sp>
        <p:nvSpPr>
          <p:cNvPr id="8" name="bk object 20"/>
          <p:cNvSpPr/>
          <p:nvPr/>
        </p:nvSpPr>
        <p:spPr>
          <a:xfrm>
            <a:off x="690563" y="4813300"/>
            <a:ext cx="727075" cy="704850"/>
          </a:xfrm>
          <a:custGeom>
            <a:avLst/>
            <a:gdLst/>
            <a:ahLst/>
            <a:cxnLst/>
            <a:rect l="l" t="t" r="r" b="b"/>
            <a:pathLst>
              <a:path w="727075" h="704850">
                <a:moveTo>
                  <a:pt x="0" y="704850"/>
                </a:moveTo>
                <a:lnTo>
                  <a:pt x="726592" y="704850"/>
                </a:lnTo>
                <a:lnTo>
                  <a:pt x="726592" y="0"/>
                </a:lnTo>
                <a:lnTo>
                  <a:pt x="0" y="0"/>
                </a:lnTo>
                <a:lnTo>
                  <a:pt x="0" y="704850"/>
                </a:lnTo>
                <a:close/>
              </a:path>
            </a:pathLst>
          </a:custGeom>
          <a:solidFill>
            <a:srgbClr val="25408F"/>
          </a:solidFill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>
              <a:latin typeface="+mn-lt"/>
              <a:cs typeface="+mn-cs"/>
            </a:endParaRPr>
          </a:p>
        </p:txBody>
      </p:sp>
      <p:sp>
        <p:nvSpPr>
          <p:cNvPr id="9" name="bk object 21"/>
          <p:cNvSpPr/>
          <p:nvPr/>
        </p:nvSpPr>
        <p:spPr>
          <a:xfrm>
            <a:off x="0" y="3490913"/>
            <a:ext cx="1417638" cy="1322387"/>
          </a:xfrm>
          <a:custGeom>
            <a:avLst/>
            <a:gdLst/>
            <a:ahLst/>
            <a:cxnLst/>
            <a:rect l="l" t="t" r="r" b="b"/>
            <a:pathLst>
              <a:path w="1417320" h="1322070">
                <a:moveTo>
                  <a:pt x="0" y="1322070"/>
                </a:moveTo>
                <a:lnTo>
                  <a:pt x="1417231" y="1322070"/>
                </a:lnTo>
                <a:lnTo>
                  <a:pt x="1417231" y="0"/>
                </a:lnTo>
                <a:lnTo>
                  <a:pt x="0" y="0"/>
                </a:lnTo>
                <a:lnTo>
                  <a:pt x="0" y="1322070"/>
                </a:lnTo>
                <a:close/>
              </a:path>
            </a:pathLst>
          </a:custGeom>
          <a:solidFill>
            <a:srgbClr val="25408F"/>
          </a:solidFill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>
              <a:latin typeface="+mn-lt"/>
              <a:cs typeface="+mn-cs"/>
            </a:endParaRPr>
          </a:p>
        </p:txBody>
      </p:sp>
      <p:sp>
        <p:nvSpPr>
          <p:cNvPr id="10" name="bk object 22"/>
          <p:cNvSpPr/>
          <p:nvPr/>
        </p:nvSpPr>
        <p:spPr>
          <a:xfrm>
            <a:off x="0" y="2170113"/>
            <a:ext cx="1409700" cy="1320800"/>
          </a:xfrm>
          <a:custGeom>
            <a:avLst/>
            <a:gdLst/>
            <a:ahLst/>
            <a:cxnLst/>
            <a:rect l="l" t="t" r="r" b="b"/>
            <a:pathLst>
              <a:path w="1409700" h="1322070">
                <a:moveTo>
                  <a:pt x="0" y="1322070"/>
                </a:moveTo>
                <a:lnTo>
                  <a:pt x="1409496" y="1322070"/>
                </a:lnTo>
                <a:lnTo>
                  <a:pt x="1409496" y="0"/>
                </a:lnTo>
                <a:lnTo>
                  <a:pt x="0" y="0"/>
                </a:lnTo>
                <a:lnTo>
                  <a:pt x="0" y="1322070"/>
                </a:lnTo>
                <a:close/>
              </a:path>
            </a:pathLst>
          </a:custGeom>
          <a:solidFill>
            <a:srgbClr val="ED1D24"/>
          </a:solidFill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>
              <a:latin typeface="+mn-lt"/>
              <a:cs typeface="+mn-cs"/>
            </a:endParaRPr>
          </a:p>
        </p:txBody>
      </p:sp>
      <p:sp>
        <p:nvSpPr>
          <p:cNvPr id="11" name="bk object 23"/>
          <p:cNvSpPr/>
          <p:nvPr/>
        </p:nvSpPr>
        <p:spPr>
          <a:xfrm>
            <a:off x="0" y="1465263"/>
            <a:ext cx="703263" cy="704850"/>
          </a:xfrm>
          <a:custGeom>
            <a:avLst/>
            <a:gdLst/>
            <a:ahLst/>
            <a:cxnLst/>
            <a:rect l="l" t="t" r="r" b="b"/>
            <a:pathLst>
              <a:path w="702945" h="704850">
                <a:moveTo>
                  <a:pt x="0" y="704850"/>
                </a:moveTo>
                <a:lnTo>
                  <a:pt x="702652" y="704850"/>
                </a:lnTo>
                <a:lnTo>
                  <a:pt x="702652" y="0"/>
                </a:lnTo>
                <a:lnTo>
                  <a:pt x="0" y="0"/>
                </a:lnTo>
                <a:lnTo>
                  <a:pt x="0" y="704850"/>
                </a:lnTo>
                <a:close/>
              </a:path>
            </a:pathLst>
          </a:custGeom>
          <a:solidFill>
            <a:srgbClr val="ED1D24"/>
          </a:solidFill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>
              <a:latin typeface="+mn-lt"/>
              <a:cs typeface="+mn-cs"/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1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12" name="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Titre présentation lorem ipsum sicut dolet</a:t>
            </a:r>
          </a:p>
        </p:txBody>
      </p:sp>
      <p:sp>
        <p:nvSpPr>
          <p:cNvPr id="13" name="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&lt;</a:t>
            </a:r>
            <a:fld id="{138DC5ED-D1F6-4B8F-90EB-DA62B3B53B48}" type="slidenum">
              <a:rPr lang="fr-FR"/>
              <a:pPr>
                <a:defRPr/>
              </a:pPr>
              <a:t>‹#›</a:t>
            </a:fld>
            <a:r>
              <a:rPr lang="fr-FR"/>
              <a:t>&gt;</a:t>
            </a:r>
            <a:r>
              <a:rPr lang="fr-FR">
                <a:solidFill>
                  <a:schemeClr val="bg1"/>
                </a:solidFill>
              </a:rPr>
              <a:t>20.03.2014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1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Titre présentation lorem ipsum sicut dolet</a:t>
            </a:r>
          </a:p>
        </p:txBody>
      </p:sp>
      <p:sp>
        <p:nvSpPr>
          <p:cNvPr id="4" name="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&lt;</a:t>
            </a:r>
            <a:fld id="{85F195AB-583C-4DD1-9A34-032129D951D5}" type="slidenum">
              <a:rPr lang="fr-FR"/>
              <a:pPr>
                <a:defRPr/>
              </a:pPr>
              <a:t>‹#›</a:t>
            </a:fld>
            <a:r>
              <a:rPr lang="fr-FR"/>
              <a:t>&gt;</a:t>
            </a:r>
            <a:r>
              <a:rPr lang="fr-FR">
                <a:solidFill>
                  <a:schemeClr val="bg1"/>
                </a:solidFill>
              </a:rPr>
              <a:t>20.03.2014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Titre présentation lorem ipsum sicut dolet</a:t>
            </a:r>
          </a:p>
        </p:txBody>
      </p:sp>
      <p:sp>
        <p:nvSpPr>
          <p:cNvPr id="3" name="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&lt;</a:t>
            </a:r>
            <a:fld id="{DCC852A1-6F8F-4861-B736-A2867F92CFFF}" type="slidenum">
              <a:rPr lang="fr-FR"/>
              <a:pPr>
                <a:defRPr/>
              </a:pPr>
              <a:t>‹#›</a:t>
            </a:fld>
            <a:r>
              <a:rPr lang="fr-FR"/>
              <a:t>&gt;</a:t>
            </a:r>
            <a:r>
              <a:rPr lang="fr-FR">
                <a:solidFill>
                  <a:schemeClr val="bg1"/>
                </a:solidFill>
              </a:rPr>
              <a:t>20.03.2014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Holder 2"/>
          <p:cNvSpPr>
            <a:spLocks noGrp="1"/>
          </p:cNvSpPr>
          <p:nvPr>
            <p:ph type="title"/>
          </p:nvPr>
        </p:nvSpPr>
        <p:spPr bwMode="auto">
          <a:xfrm>
            <a:off x="433388" y="971550"/>
            <a:ext cx="9826625" cy="61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sl-SI" smtClean="0"/>
          </a:p>
        </p:txBody>
      </p:sp>
      <p:sp>
        <p:nvSpPr>
          <p:cNvPr id="1027" name="Holder 3"/>
          <p:cNvSpPr>
            <a:spLocks noGrp="1"/>
          </p:cNvSpPr>
          <p:nvPr>
            <p:ph type="body" idx="1"/>
          </p:nvPr>
        </p:nvSpPr>
        <p:spPr bwMode="auto">
          <a:xfrm>
            <a:off x="433388" y="1581150"/>
            <a:ext cx="9826625" cy="472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sl-SI" smtClean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8320088" y="6999288"/>
            <a:ext cx="1927225" cy="163512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000">
                <a:solidFill>
                  <a:schemeClr val="bg1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defRPr>
            </a:lvl1pPr>
          </a:lstStyle>
          <a:p>
            <a:pPr>
              <a:defRPr/>
            </a:pPr>
            <a:r>
              <a:rPr lang="fr-FR"/>
              <a:t>Titre présentation lorem ipsum sicut dolet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44500" y="7026275"/>
            <a:ext cx="900113" cy="163513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000">
                <a:solidFill>
                  <a:srgbClr val="ED1D24"/>
                </a:solidFill>
                <a:latin typeface="Arial Narrow" pitchFamily="34" charset="0"/>
                <a:ea typeface="Arial Narrow" pitchFamily="34" charset="0"/>
                <a:cs typeface="Arial Narrow" pitchFamily="34" charset="0"/>
              </a:defRPr>
            </a:lvl1pPr>
          </a:lstStyle>
          <a:p>
            <a:pPr>
              <a:defRPr/>
            </a:pPr>
            <a:r>
              <a:rPr lang="fr-FR"/>
              <a:t>&lt;</a:t>
            </a:r>
            <a:fld id="{1907E755-AB28-445D-AC00-C568441D3AF4}" type="slidenum">
              <a:rPr lang="fr-FR"/>
              <a:pPr>
                <a:defRPr/>
              </a:pPr>
              <a:t>‹#›</a:t>
            </a:fld>
            <a:r>
              <a:rPr lang="fr-FR"/>
              <a:t>&gt;</a:t>
            </a:r>
            <a:r>
              <a:rPr lang="fr-FR">
                <a:solidFill>
                  <a:schemeClr val="bg1"/>
                </a:solidFill>
              </a:rPr>
              <a:t>20.03.2014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3" r:id="rId3"/>
    <p:sldLayoutId id="2147483681" r:id="rId4"/>
    <p:sldLayoutId id="2147483682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bject 2"/>
          <p:cNvSpPr>
            <a:spLocks noChangeArrowheads="1"/>
          </p:cNvSpPr>
          <p:nvPr/>
        </p:nvSpPr>
        <p:spPr bwMode="auto">
          <a:xfrm>
            <a:off x="4143375" y="6842125"/>
            <a:ext cx="671513" cy="390525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3075" name="object 3"/>
          <p:cNvSpPr>
            <a:spLocks noChangeArrowheads="1"/>
          </p:cNvSpPr>
          <p:nvPr/>
        </p:nvSpPr>
        <p:spPr bwMode="auto">
          <a:xfrm>
            <a:off x="5029200" y="6773863"/>
            <a:ext cx="163513" cy="485775"/>
          </a:xfrm>
          <a:custGeom>
            <a:avLst/>
            <a:gdLst>
              <a:gd name="T0" fmla="*/ 0 w 163195"/>
              <a:gd name="T1" fmla="*/ 0 h 485140"/>
              <a:gd name="T2" fmla="*/ 163195 w 163195"/>
              <a:gd name="T3" fmla="*/ 485140 h 485140"/>
            </a:gdLst>
            <a:ahLst/>
            <a:cxnLst/>
            <a:rect l="T0" t="T1" r="T2" b="T3"/>
            <a:pathLst>
              <a:path w="163195" h="485140">
                <a:moveTo>
                  <a:pt x="0" y="484581"/>
                </a:moveTo>
                <a:lnTo>
                  <a:pt x="162890" y="484581"/>
                </a:lnTo>
                <a:lnTo>
                  <a:pt x="162890" y="0"/>
                </a:lnTo>
                <a:lnTo>
                  <a:pt x="0" y="0"/>
                </a:lnTo>
                <a:lnTo>
                  <a:pt x="0" y="484581"/>
                </a:lnTo>
                <a:close/>
              </a:path>
            </a:pathLst>
          </a:custGeom>
          <a:solidFill>
            <a:srgbClr val="EF3E2C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3076" name="object 4"/>
          <p:cNvSpPr>
            <a:spLocks noChangeArrowheads="1"/>
          </p:cNvSpPr>
          <p:nvPr/>
        </p:nvSpPr>
        <p:spPr bwMode="auto">
          <a:xfrm>
            <a:off x="5192713" y="6621463"/>
            <a:ext cx="149225" cy="485775"/>
          </a:xfrm>
          <a:custGeom>
            <a:avLst/>
            <a:gdLst>
              <a:gd name="T0" fmla="*/ 0 w 149225"/>
              <a:gd name="T1" fmla="*/ 0 h 485140"/>
              <a:gd name="T2" fmla="*/ 149225 w 149225"/>
              <a:gd name="T3" fmla="*/ 485140 h 485140"/>
            </a:gdLst>
            <a:ahLst/>
            <a:cxnLst/>
            <a:rect l="T0" t="T1" r="T2" b="T3"/>
            <a:pathLst>
              <a:path w="149225" h="485140">
                <a:moveTo>
                  <a:pt x="0" y="0"/>
                </a:moveTo>
                <a:lnTo>
                  <a:pt x="149072" y="0"/>
                </a:lnTo>
                <a:lnTo>
                  <a:pt x="149072" y="484581"/>
                </a:lnTo>
                <a:lnTo>
                  <a:pt x="0" y="484581"/>
                </a:lnTo>
                <a:lnTo>
                  <a:pt x="0" y="0"/>
                </a:lnTo>
                <a:close/>
              </a:path>
            </a:pathLst>
          </a:custGeom>
          <a:noFill/>
          <a:ln w="9575">
            <a:solidFill>
              <a:srgbClr val="EF3E2C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3077" name="object 5"/>
          <p:cNvSpPr>
            <a:spLocks noChangeArrowheads="1"/>
          </p:cNvSpPr>
          <p:nvPr/>
        </p:nvSpPr>
        <p:spPr bwMode="auto">
          <a:xfrm>
            <a:off x="5341938" y="6773863"/>
            <a:ext cx="161925" cy="485775"/>
          </a:xfrm>
          <a:custGeom>
            <a:avLst/>
            <a:gdLst>
              <a:gd name="T0" fmla="*/ 0 w 163195"/>
              <a:gd name="T1" fmla="*/ 0 h 485140"/>
              <a:gd name="T2" fmla="*/ 163195 w 163195"/>
              <a:gd name="T3" fmla="*/ 485140 h 485140"/>
            </a:gdLst>
            <a:ahLst/>
            <a:cxnLst/>
            <a:rect l="T0" t="T1" r="T2" b="T3"/>
            <a:pathLst>
              <a:path w="163195" h="485140">
                <a:moveTo>
                  <a:pt x="0" y="484581"/>
                </a:moveTo>
                <a:lnTo>
                  <a:pt x="162877" y="484581"/>
                </a:lnTo>
                <a:lnTo>
                  <a:pt x="162877" y="0"/>
                </a:lnTo>
                <a:lnTo>
                  <a:pt x="0" y="0"/>
                </a:lnTo>
                <a:lnTo>
                  <a:pt x="0" y="484581"/>
                </a:lnTo>
                <a:close/>
              </a:path>
            </a:pathLst>
          </a:custGeom>
          <a:solidFill>
            <a:srgbClr val="EF3E2C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3078" name="object 6"/>
          <p:cNvSpPr>
            <a:spLocks noChangeArrowheads="1"/>
          </p:cNvSpPr>
          <p:nvPr/>
        </p:nvSpPr>
        <p:spPr bwMode="auto">
          <a:xfrm>
            <a:off x="5503863" y="6621463"/>
            <a:ext cx="149225" cy="485775"/>
          </a:xfrm>
          <a:custGeom>
            <a:avLst/>
            <a:gdLst>
              <a:gd name="T0" fmla="*/ 0 w 149225"/>
              <a:gd name="T1" fmla="*/ 0 h 485140"/>
              <a:gd name="T2" fmla="*/ 149225 w 149225"/>
              <a:gd name="T3" fmla="*/ 485140 h 485140"/>
            </a:gdLst>
            <a:ahLst/>
            <a:cxnLst/>
            <a:rect l="T0" t="T1" r="T2" b="T3"/>
            <a:pathLst>
              <a:path w="149225" h="485140">
                <a:moveTo>
                  <a:pt x="0" y="0"/>
                </a:moveTo>
                <a:lnTo>
                  <a:pt x="149072" y="0"/>
                </a:lnTo>
                <a:lnTo>
                  <a:pt x="149072" y="484581"/>
                </a:lnTo>
                <a:lnTo>
                  <a:pt x="0" y="484581"/>
                </a:lnTo>
                <a:lnTo>
                  <a:pt x="0" y="0"/>
                </a:lnTo>
                <a:close/>
              </a:path>
            </a:pathLst>
          </a:custGeom>
          <a:noFill/>
          <a:ln w="9575">
            <a:solidFill>
              <a:srgbClr val="EF3E2C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3079" name="object 7"/>
          <p:cNvSpPr>
            <a:spLocks noChangeArrowheads="1"/>
          </p:cNvSpPr>
          <p:nvPr/>
        </p:nvSpPr>
        <p:spPr bwMode="auto">
          <a:xfrm>
            <a:off x="5267325" y="6851650"/>
            <a:ext cx="0" cy="174625"/>
          </a:xfrm>
          <a:custGeom>
            <a:avLst/>
            <a:gdLst>
              <a:gd name="T0" fmla="*/ 0 h 173354"/>
              <a:gd name="T1" fmla="*/ 173354 h 173354"/>
            </a:gdLst>
            <a:ahLst/>
            <a:cxnLst/>
            <a:rect l="0" t="T0" r="0" b="T1"/>
            <a:pathLst>
              <a:path h="173354">
                <a:moveTo>
                  <a:pt x="0" y="0"/>
                </a:moveTo>
                <a:lnTo>
                  <a:pt x="0" y="172935"/>
                </a:lnTo>
              </a:path>
            </a:pathLst>
          </a:custGeom>
          <a:noFill/>
          <a:ln w="25234">
            <a:solidFill>
              <a:srgbClr val="EF3E2C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3080" name="object 8"/>
          <p:cNvSpPr>
            <a:spLocks noChangeArrowheads="1"/>
          </p:cNvSpPr>
          <p:nvPr/>
        </p:nvSpPr>
        <p:spPr bwMode="auto">
          <a:xfrm>
            <a:off x="5391150" y="6851650"/>
            <a:ext cx="63500" cy="174625"/>
          </a:xfrm>
          <a:custGeom>
            <a:avLst/>
            <a:gdLst>
              <a:gd name="T0" fmla="*/ 0 w 63500"/>
              <a:gd name="T1" fmla="*/ 0 h 173354"/>
              <a:gd name="T2" fmla="*/ 63500 w 63500"/>
              <a:gd name="T3" fmla="*/ 173354 h 173354"/>
            </a:gdLst>
            <a:ahLst/>
            <a:cxnLst/>
            <a:rect l="T0" t="T1" r="T2" b="T3"/>
            <a:pathLst>
              <a:path w="63500" h="173354">
                <a:moveTo>
                  <a:pt x="62966" y="0"/>
                </a:moveTo>
                <a:lnTo>
                  <a:pt x="0" y="0"/>
                </a:lnTo>
                <a:lnTo>
                  <a:pt x="0" y="172935"/>
                </a:lnTo>
                <a:lnTo>
                  <a:pt x="62966" y="172935"/>
                </a:lnTo>
                <a:lnTo>
                  <a:pt x="62966" y="152488"/>
                </a:lnTo>
                <a:lnTo>
                  <a:pt x="23964" y="152488"/>
                </a:lnTo>
                <a:lnTo>
                  <a:pt x="23964" y="91389"/>
                </a:lnTo>
                <a:lnTo>
                  <a:pt x="62966" y="91389"/>
                </a:lnTo>
                <a:lnTo>
                  <a:pt x="62966" y="70954"/>
                </a:lnTo>
                <a:lnTo>
                  <a:pt x="23964" y="70954"/>
                </a:lnTo>
                <a:lnTo>
                  <a:pt x="23964" y="20434"/>
                </a:lnTo>
                <a:lnTo>
                  <a:pt x="62966" y="20434"/>
                </a:lnTo>
                <a:lnTo>
                  <a:pt x="62966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3081" name="object 9"/>
          <p:cNvSpPr>
            <a:spLocks noChangeArrowheads="1"/>
          </p:cNvSpPr>
          <p:nvPr/>
        </p:nvSpPr>
        <p:spPr bwMode="auto">
          <a:xfrm>
            <a:off x="5532438" y="6848475"/>
            <a:ext cx="93662" cy="180975"/>
          </a:xfrm>
          <a:custGeom>
            <a:avLst/>
            <a:gdLst>
              <a:gd name="T0" fmla="*/ 0 w 92710"/>
              <a:gd name="T1" fmla="*/ 0 h 180340"/>
              <a:gd name="T2" fmla="*/ 92710 w 92710"/>
              <a:gd name="T3" fmla="*/ 180340 h 180340"/>
            </a:gdLst>
            <a:ahLst/>
            <a:cxnLst/>
            <a:rect l="T0" t="T1" r="T2" b="T3"/>
            <a:pathLst>
              <a:path w="92710" h="180340">
                <a:moveTo>
                  <a:pt x="44832" y="0"/>
                </a:moveTo>
                <a:lnTo>
                  <a:pt x="12870" y="21074"/>
                </a:lnTo>
                <a:lnTo>
                  <a:pt x="1310" y="63152"/>
                </a:lnTo>
                <a:lnTo>
                  <a:pt x="0" y="92615"/>
                </a:lnTo>
                <a:lnTo>
                  <a:pt x="947" y="114532"/>
                </a:lnTo>
                <a:lnTo>
                  <a:pt x="12548" y="159943"/>
                </a:lnTo>
                <a:lnTo>
                  <a:pt x="49347" y="179782"/>
                </a:lnTo>
                <a:lnTo>
                  <a:pt x="63864" y="176968"/>
                </a:lnTo>
                <a:lnTo>
                  <a:pt x="75113" y="170130"/>
                </a:lnTo>
                <a:lnTo>
                  <a:pt x="83400" y="160003"/>
                </a:lnTo>
                <a:lnTo>
                  <a:pt x="84772" y="156914"/>
                </a:lnTo>
                <a:lnTo>
                  <a:pt x="41939" y="156914"/>
                </a:lnTo>
                <a:lnTo>
                  <a:pt x="35998" y="151766"/>
                </a:lnTo>
                <a:lnTo>
                  <a:pt x="25578" y="96389"/>
                </a:lnTo>
                <a:lnTo>
                  <a:pt x="25368" y="74989"/>
                </a:lnTo>
                <a:lnTo>
                  <a:pt x="26775" y="58384"/>
                </a:lnTo>
                <a:lnTo>
                  <a:pt x="29812" y="43793"/>
                </a:lnTo>
                <a:lnTo>
                  <a:pt x="34923" y="32234"/>
                </a:lnTo>
                <a:lnTo>
                  <a:pt x="42556" y="24726"/>
                </a:lnTo>
                <a:lnTo>
                  <a:pt x="53155" y="22287"/>
                </a:lnTo>
                <a:lnTo>
                  <a:pt x="83492" y="22287"/>
                </a:lnTo>
                <a:lnTo>
                  <a:pt x="79686" y="15432"/>
                </a:lnTo>
                <a:lnTo>
                  <a:pt x="70545" y="6745"/>
                </a:lnTo>
                <a:lnTo>
                  <a:pt x="58971" y="1624"/>
                </a:lnTo>
                <a:lnTo>
                  <a:pt x="44832" y="0"/>
                </a:lnTo>
                <a:close/>
              </a:path>
              <a:path w="92710" h="180340">
                <a:moveTo>
                  <a:pt x="68113" y="131610"/>
                </a:moveTo>
                <a:lnTo>
                  <a:pt x="63607" y="144676"/>
                </a:lnTo>
                <a:lnTo>
                  <a:pt x="55273" y="153978"/>
                </a:lnTo>
                <a:lnTo>
                  <a:pt x="41939" y="156914"/>
                </a:lnTo>
                <a:lnTo>
                  <a:pt x="84772" y="156914"/>
                </a:lnTo>
                <a:lnTo>
                  <a:pt x="89031" y="147323"/>
                </a:lnTo>
                <a:lnTo>
                  <a:pt x="92309" y="132824"/>
                </a:lnTo>
                <a:lnTo>
                  <a:pt x="68113" y="131610"/>
                </a:lnTo>
                <a:close/>
              </a:path>
              <a:path w="92710" h="180340">
                <a:moveTo>
                  <a:pt x="83492" y="22287"/>
                </a:moveTo>
                <a:lnTo>
                  <a:pt x="53155" y="22287"/>
                </a:lnTo>
                <a:lnTo>
                  <a:pt x="61256" y="30059"/>
                </a:lnTo>
                <a:lnTo>
                  <a:pt x="66465" y="47302"/>
                </a:lnTo>
                <a:lnTo>
                  <a:pt x="86528" y="27756"/>
                </a:lnTo>
                <a:lnTo>
                  <a:pt x="83492" y="22287"/>
                </a:lnTo>
                <a:close/>
              </a:path>
            </a:pathLst>
          </a:custGeom>
          <a:solidFill>
            <a:srgbClr val="EF3E2C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3082" name="object 10"/>
          <p:cNvSpPr>
            <a:spLocks noChangeArrowheads="1"/>
          </p:cNvSpPr>
          <p:nvPr/>
        </p:nvSpPr>
        <p:spPr bwMode="auto">
          <a:xfrm>
            <a:off x="5080000" y="6851650"/>
            <a:ext cx="63500" cy="174625"/>
          </a:xfrm>
          <a:custGeom>
            <a:avLst/>
            <a:gdLst>
              <a:gd name="T0" fmla="*/ 0 w 63500"/>
              <a:gd name="T1" fmla="*/ 0 h 173354"/>
              <a:gd name="T2" fmla="*/ 63500 w 63500"/>
              <a:gd name="T3" fmla="*/ 173354 h 173354"/>
            </a:gdLst>
            <a:ahLst/>
            <a:cxnLst/>
            <a:rect l="T0" t="T1" r="T2" b="T3"/>
            <a:pathLst>
              <a:path w="63500" h="173354">
                <a:moveTo>
                  <a:pt x="62966" y="0"/>
                </a:moveTo>
                <a:lnTo>
                  <a:pt x="0" y="0"/>
                </a:lnTo>
                <a:lnTo>
                  <a:pt x="0" y="172935"/>
                </a:lnTo>
                <a:lnTo>
                  <a:pt x="23964" y="172935"/>
                </a:lnTo>
                <a:lnTo>
                  <a:pt x="23964" y="91389"/>
                </a:lnTo>
                <a:lnTo>
                  <a:pt x="62966" y="91389"/>
                </a:lnTo>
                <a:lnTo>
                  <a:pt x="62966" y="70954"/>
                </a:lnTo>
                <a:lnTo>
                  <a:pt x="23964" y="70954"/>
                </a:lnTo>
                <a:lnTo>
                  <a:pt x="23964" y="20434"/>
                </a:lnTo>
                <a:lnTo>
                  <a:pt x="62966" y="20434"/>
                </a:lnTo>
                <a:lnTo>
                  <a:pt x="62966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3083" name="object 11"/>
          <p:cNvSpPr txBox="1">
            <a:spLocks noChangeArrowheads="1"/>
          </p:cNvSpPr>
          <p:nvPr/>
        </p:nvSpPr>
        <p:spPr bwMode="auto">
          <a:xfrm>
            <a:off x="0" y="6899275"/>
            <a:ext cx="7467600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5870575" algn="r">
              <a:lnSpc>
                <a:spcPts val="900"/>
              </a:lnSpc>
            </a:pPr>
            <a:r>
              <a:rPr lang="fr-FR" sz="800">
                <a:solidFill>
                  <a:srgbClr val="F7323F"/>
                </a:solidFill>
                <a:latin typeface="Berthold Akzidenz Grotesk BE"/>
                <a:ea typeface="Berthold Akzidenz Grotesk BE"/>
                <a:cs typeface="Berthold Akzidenz Grotesk BE"/>
              </a:rPr>
              <a:t>Eléments d’identité</a:t>
            </a:r>
            <a:endParaRPr lang="fr-FR" sz="800">
              <a:latin typeface="Berthold Akzidenz Grotesk BE"/>
              <a:ea typeface="Berthold Akzidenz Grotesk BE"/>
              <a:cs typeface="Berthold Akzidenz Grotesk BE"/>
            </a:endParaRPr>
          </a:p>
        </p:txBody>
      </p:sp>
      <p:sp>
        <p:nvSpPr>
          <p:cNvPr id="3084" name="object 12"/>
          <p:cNvSpPr>
            <a:spLocks noChangeArrowheads="1"/>
          </p:cNvSpPr>
          <p:nvPr/>
        </p:nvSpPr>
        <p:spPr bwMode="auto">
          <a:xfrm>
            <a:off x="0" y="0"/>
            <a:ext cx="7466013" cy="7559675"/>
          </a:xfrm>
          <a:prstGeom prst="rect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3085" name="object 13"/>
          <p:cNvSpPr>
            <a:spLocks noChangeArrowheads="1"/>
          </p:cNvSpPr>
          <p:nvPr/>
        </p:nvSpPr>
        <p:spPr bwMode="auto">
          <a:xfrm>
            <a:off x="6043613" y="6434138"/>
            <a:ext cx="4648200" cy="1125537"/>
          </a:xfrm>
          <a:custGeom>
            <a:avLst/>
            <a:gdLst>
              <a:gd name="T0" fmla="*/ 0 w 4648200"/>
              <a:gd name="T1" fmla="*/ 0 h 1126490"/>
              <a:gd name="T2" fmla="*/ 4648200 w 4648200"/>
              <a:gd name="T3" fmla="*/ 1126490 h 1126490"/>
            </a:gdLst>
            <a:ahLst/>
            <a:cxnLst/>
            <a:rect l="T0" t="T1" r="T2" b="T3"/>
            <a:pathLst>
              <a:path w="4648200" h="1126490">
                <a:moveTo>
                  <a:pt x="4647602" y="0"/>
                </a:moveTo>
                <a:lnTo>
                  <a:pt x="0" y="0"/>
                </a:lnTo>
                <a:lnTo>
                  <a:pt x="0" y="1126176"/>
                </a:lnTo>
                <a:lnTo>
                  <a:pt x="4647602" y="1126176"/>
                </a:lnTo>
                <a:lnTo>
                  <a:pt x="4647602" y="0"/>
                </a:lnTo>
              </a:path>
            </a:pathLst>
          </a:custGeom>
          <a:solidFill>
            <a:srgbClr val="034EA2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3086" name="object 14"/>
          <p:cNvSpPr>
            <a:spLocks noChangeArrowheads="1"/>
          </p:cNvSpPr>
          <p:nvPr/>
        </p:nvSpPr>
        <p:spPr bwMode="auto">
          <a:xfrm>
            <a:off x="5343525" y="5108575"/>
            <a:ext cx="5348288" cy="1325563"/>
          </a:xfrm>
          <a:custGeom>
            <a:avLst/>
            <a:gdLst>
              <a:gd name="T0" fmla="*/ 0 w 5349240"/>
              <a:gd name="T1" fmla="*/ 0 h 1324610"/>
              <a:gd name="T2" fmla="*/ 5349240 w 5349240"/>
              <a:gd name="T3" fmla="*/ 1324610 h 1324610"/>
            </a:gdLst>
            <a:ahLst/>
            <a:cxnLst/>
            <a:rect l="T0" t="T1" r="T2" b="T3"/>
            <a:pathLst>
              <a:path w="5349240" h="1324610">
                <a:moveTo>
                  <a:pt x="0" y="1324610"/>
                </a:moveTo>
                <a:lnTo>
                  <a:pt x="5349073" y="1324610"/>
                </a:lnTo>
                <a:lnTo>
                  <a:pt x="5349073" y="0"/>
                </a:lnTo>
                <a:lnTo>
                  <a:pt x="0" y="0"/>
                </a:lnTo>
                <a:lnTo>
                  <a:pt x="0" y="1324610"/>
                </a:lnTo>
              </a:path>
            </a:pathLst>
          </a:custGeom>
          <a:solidFill>
            <a:srgbClr val="034EA2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3087" name="object 15"/>
          <p:cNvSpPr>
            <a:spLocks noChangeArrowheads="1"/>
          </p:cNvSpPr>
          <p:nvPr/>
        </p:nvSpPr>
        <p:spPr bwMode="auto">
          <a:xfrm>
            <a:off x="6742113" y="3779838"/>
            <a:ext cx="3949700" cy="1328737"/>
          </a:xfrm>
          <a:custGeom>
            <a:avLst/>
            <a:gdLst>
              <a:gd name="T0" fmla="*/ 0 w 3949700"/>
              <a:gd name="T1" fmla="*/ 0 h 1329689"/>
              <a:gd name="T2" fmla="*/ 3949700 w 3949700"/>
              <a:gd name="T3" fmla="*/ 1329689 h 1329689"/>
            </a:gdLst>
            <a:ahLst/>
            <a:cxnLst/>
            <a:rect l="T0" t="T1" r="T2" b="T3"/>
            <a:pathLst>
              <a:path w="3949700" h="1329689">
                <a:moveTo>
                  <a:pt x="0" y="1329689"/>
                </a:moveTo>
                <a:lnTo>
                  <a:pt x="3949203" y="1329689"/>
                </a:lnTo>
                <a:lnTo>
                  <a:pt x="3949203" y="0"/>
                </a:lnTo>
                <a:lnTo>
                  <a:pt x="0" y="0"/>
                </a:lnTo>
                <a:lnTo>
                  <a:pt x="0" y="1329689"/>
                </a:lnTo>
              </a:path>
            </a:pathLst>
          </a:custGeom>
          <a:solidFill>
            <a:srgbClr val="034EA2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3088" name="object 16"/>
          <p:cNvSpPr>
            <a:spLocks noChangeArrowheads="1"/>
          </p:cNvSpPr>
          <p:nvPr/>
        </p:nvSpPr>
        <p:spPr bwMode="auto">
          <a:xfrm>
            <a:off x="7440613" y="1120775"/>
            <a:ext cx="3251200" cy="2659063"/>
          </a:xfrm>
          <a:custGeom>
            <a:avLst/>
            <a:gdLst>
              <a:gd name="T0" fmla="*/ 0 w 3251200"/>
              <a:gd name="T1" fmla="*/ 0 h 2658110"/>
              <a:gd name="T2" fmla="*/ 3251200 w 3251200"/>
              <a:gd name="T3" fmla="*/ 2658110 h 2658110"/>
            </a:gdLst>
            <a:ahLst/>
            <a:cxnLst/>
            <a:rect l="T0" t="T1" r="T2" b="T3"/>
            <a:pathLst>
              <a:path w="3251200" h="2658110">
                <a:moveTo>
                  <a:pt x="0" y="2658110"/>
                </a:moveTo>
                <a:lnTo>
                  <a:pt x="3250805" y="2658110"/>
                </a:lnTo>
                <a:lnTo>
                  <a:pt x="3250805" y="0"/>
                </a:lnTo>
                <a:lnTo>
                  <a:pt x="0" y="0"/>
                </a:lnTo>
                <a:lnTo>
                  <a:pt x="0" y="2658110"/>
                </a:lnTo>
              </a:path>
            </a:pathLst>
          </a:custGeom>
          <a:solidFill>
            <a:srgbClr val="034EA2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3089" name="object 17"/>
          <p:cNvSpPr>
            <a:spLocks noChangeArrowheads="1"/>
          </p:cNvSpPr>
          <p:nvPr/>
        </p:nvSpPr>
        <p:spPr bwMode="auto">
          <a:xfrm>
            <a:off x="6043613" y="0"/>
            <a:ext cx="4648200" cy="1120775"/>
          </a:xfrm>
          <a:custGeom>
            <a:avLst/>
            <a:gdLst>
              <a:gd name="T0" fmla="*/ 0 w 4648200"/>
              <a:gd name="T1" fmla="*/ 0 h 1121410"/>
              <a:gd name="T2" fmla="*/ 4648200 w 4648200"/>
              <a:gd name="T3" fmla="*/ 1121410 h 1121410"/>
            </a:gdLst>
            <a:ahLst/>
            <a:cxnLst/>
            <a:rect l="T0" t="T1" r="T2" b="T3"/>
            <a:pathLst>
              <a:path w="4648200" h="1121410">
                <a:moveTo>
                  <a:pt x="0" y="1121410"/>
                </a:moveTo>
                <a:lnTo>
                  <a:pt x="4647602" y="1121410"/>
                </a:lnTo>
                <a:lnTo>
                  <a:pt x="4647602" y="0"/>
                </a:lnTo>
                <a:lnTo>
                  <a:pt x="0" y="0"/>
                </a:lnTo>
                <a:lnTo>
                  <a:pt x="0" y="1121410"/>
                </a:lnTo>
              </a:path>
            </a:pathLst>
          </a:custGeom>
          <a:solidFill>
            <a:srgbClr val="034EA2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3090" name="object 18"/>
          <p:cNvSpPr>
            <a:spLocks noChangeArrowheads="1"/>
          </p:cNvSpPr>
          <p:nvPr/>
        </p:nvSpPr>
        <p:spPr bwMode="auto">
          <a:xfrm>
            <a:off x="8197850" y="1138238"/>
            <a:ext cx="469900" cy="1398587"/>
          </a:xfrm>
          <a:custGeom>
            <a:avLst/>
            <a:gdLst>
              <a:gd name="T0" fmla="*/ 0 w 470534"/>
              <a:gd name="T1" fmla="*/ 0 h 1398905"/>
              <a:gd name="T2" fmla="*/ 470534 w 470534"/>
              <a:gd name="T3" fmla="*/ 1398905 h 1398905"/>
            </a:gdLst>
            <a:ahLst/>
            <a:cxnLst/>
            <a:rect l="T0" t="T1" r="T2" b="T3"/>
            <a:pathLst>
              <a:path w="470534" h="1398905">
                <a:moveTo>
                  <a:pt x="0" y="1398384"/>
                </a:moveTo>
                <a:lnTo>
                  <a:pt x="470026" y="1398384"/>
                </a:lnTo>
                <a:lnTo>
                  <a:pt x="470026" y="0"/>
                </a:lnTo>
                <a:lnTo>
                  <a:pt x="0" y="0"/>
                </a:lnTo>
                <a:lnTo>
                  <a:pt x="0" y="1398384"/>
                </a:lnTo>
                <a:close/>
              </a:path>
            </a:pathLst>
          </a:custGeom>
          <a:solidFill>
            <a:srgbClr val="EF3E2C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3091" name="object 19"/>
          <p:cNvSpPr>
            <a:spLocks noChangeArrowheads="1"/>
          </p:cNvSpPr>
          <p:nvPr/>
        </p:nvSpPr>
        <p:spPr bwMode="auto">
          <a:xfrm>
            <a:off x="8667750" y="696913"/>
            <a:ext cx="430213" cy="1398587"/>
          </a:xfrm>
          <a:custGeom>
            <a:avLst/>
            <a:gdLst>
              <a:gd name="T0" fmla="*/ 0 w 430529"/>
              <a:gd name="T1" fmla="*/ 0 h 1398905"/>
              <a:gd name="T2" fmla="*/ 430529 w 430529"/>
              <a:gd name="T3" fmla="*/ 1398905 h 1398905"/>
            </a:gdLst>
            <a:ahLst/>
            <a:cxnLst/>
            <a:rect l="T0" t="T1" r="T2" b="T3"/>
            <a:pathLst>
              <a:path w="430529" h="1398905">
                <a:moveTo>
                  <a:pt x="0" y="0"/>
                </a:moveTo>
                <a:lnTo>
                  <a:pt x="430187" y="0"/>
                </a:lnTo>
                <a:lnTo>
                  <a:pt x="430187" y="1398358"/>
                </a:lnTo>
                <a:lnTo>
                  <a:pt x="0" y="1398358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3092" name="object 20"/>
          <p:cNvSpPr>
            <a:spLocks noChangeArrowheads="1"/>
          </p:cNvSpPr>
          <p:nvPr/>
        </p:nvSpPr>
        <p:spPr bwMode="auto">
          <a:xfrm>
            <a:off x="8667750" y="696913"/>
            <a:ext cx="430213" cy="1398587"/>
          </a:xfrm>
          <a:custGeom>
            <a:avLst/>
            <a:gdLst>
              <a:gd name="T0" fmla="*/ 0 w 430529"/>
              <a:gd name="T1" fmla="*/ 0 h 1398905"/>
              <a:gd name="T2" fmla="*/ 430529 w 430529"/>
              <a:gd name="T3" fmla="*/ 1398905 h 1398905"/>
            </a:gdLst>
            <a:ahLst/>
            <a:cxnLst/>
            <a:rect l="T0" t="T1" r="T2" b="T3"/>
            <a:pathLst>
              <a:path w="430529" h="1398905">
                <a:moveTo>
                  <a:pt x="0" y="0"/>
                </a:moveTo>
                <a:lnTo>
                  <a:pt x="430187" y="0"/>
                </a:lnTo>
                <a:lnTo>
                  <a:pt x="430187" y="1398358"/>
                </a:lnTo>
                <a:lnTo>
                  <a:pt x="0" y="1398358"/>
                </a:lnTo>
                <a:lnTo>
                  <a:pt x="0" y="0"/>
                </a:lnTo>
                <a:close/>
              </a:path>
            </a:pathLst>
          </a:custGeom>
          <a:noFill/>
          <a:ln w="27635">
            <a:solidFill>
              <a:srgbClr val="EF3E2C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3093" name="object 21"/>
          <p:cNvSpPr>
            <a:spLocks noChangeArrowheads="1"/>
          </p:cNvSpPr>
          <p:nvPr/>
        </p:nvSpPr>
        <p:spPr bwMode="auto">
          <a:xfrm>
            <a:off x="9097963" y="1138238"/>
            <a:ext cx="469900" cy="1398587"/>
          </a:xfrm>
          <a:custGeom>
            <a:avLst/>
            <a:gdLst>
              <a:gd name="T0" fmla="*/ 0 w 470534"/>
              <a:gd name="T1" fmla="*/ 0 h 1398905"/>
              <a:gd name="T2" fmla="*/ 470534 w 470534"/>
              <a:gd name="T3" fmla="*/ 1398905 h 1398905"/>
            </a:gdLst>
            <a:ahLst/>
            <a:cxnLst/>
            <a:rect l="T0" t="T1" r="T2" b="T3"/>
            <a:pathLst>
              <a:path w="470534" h="1398905">
                <a:moveTo>
                  <a:pt x="0" y="1398384"/>
                </a:moveTo>
                <a:lnTo>
                  <a:pt x="470026" y="1398384"/>
                </a:lnTo>
                <a:lnTo>
                  <a:pt x="470026" y="0"/>
                </a:lnTo>
                <a:lnTo>
                  <a:pt x="0" y="0"/>
                </a:lnTo>
                <a:lnTo>
                  <a:pt x="0" y="1398384"/>
                </a:lnTo>
                <a:close/>
              </a:path>
            </a:pathLst>
          </a:custGeom>
          <a:solidFill>
            <a:srgbClr val="EF3E2C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3094" name="object 22"/>
          <p:cNvSpPr>
            <a:spLocks noChangeArrowheads="1"/>
          </p:cNvSpPr>
          <p:nvPr/>
        </p:nvSpPr>
        <p:spPr bwMode="auto">
          <a:xfrm>
            <a:off x="9567863" y="696913"/>
            <a:ext cx="430212" cy="1398587"/>
          </a:xfrm>
          <a:custGeom>
            <a:avLst/>
            <a:gdLst>
              <a:gd name="T0" fmla="*/ 0 w 430529"/>
              <a:gd name="T1" fmla="*/ 0 h 1398905"/>
              <a:gd name="T2" fmla="*/ 430529 w 430529"/>
              <a:gd name="T3" fmla="*/ 1398905 h 1398905"/>
            </a:gdLst>
            <a:ahLst/>
            <a:cxnLst/>
            <a:rect l="T0" t="T1" r="T2" b="T3"/>
            <a:pathLst>
              <a:path w="430529" h="1398905">
                <a:moveTo>
                  <a:pt x="0" y="1398358"/>
                </a:moveTo>
                <a:lnTo>
                  <a:pt x="430187" y="1398358"/>
                </a:lnTo>
                <a:lnTo>
                  <a:pt x="430187" y="0"/>
                </a:lnTo>
                <a:lnTo>
                  <a:pt x="0" y="0"/>
                </a:lnTo>
                <a:lnTo>
                  <a:pt x="0" y="1398358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3095" name="object 23"/>
          <p:cNvSpPr>
            <a:spLocks noChangeArrowheads="1"/>
          </p:cNvSpPr>
          <p:nvPr/>
        </p:nvSpPr>
        <p:spPr bwMode="auto">
          <a:xfrm>
            <a:off x="9567863" y="696913"/>
            <a:ext cx="430212" cy="1398587"/>
          </a:xfrm>
          <a:custGeom>
            <a:avLst/>
            <a:gdLst>
              <a:gd name="T0" fmla="*/ 0 w 430529"/>
              <a:gd name="T1" fmla="*/ 0 h 1398905"/>
              <a:gd name="T2" fmla="*/ 430529 w 430529"/>
              <a:gd name="T3" fmla="*/ 1398905 h 1398905"/>
            </a:gdLst>
            <a:ahLst/>
            <a:cxnLst/>
            <a:rect l="T0" t="T1" r="T2" b="T3"/>
            <a:pathLst>
              <a:path w="430529" h="1398905">
                <a:moveTo>
                  <a:pt x="0" y="0"/>
                </a:moveTo>
                <a:lnTo>
                  <a:pt x="430187" y="0"/>
                </a:lnTo>
                <a:lnTo>
                  <a:pt x="430187" y="1398358"/>
                </a:lnTo>
                <a:lnTo>
                  <a:pt x="0" y="1398358"/>
                </a:lnTo>
                <a:lnTo>
                  <a:pt x="0" y="0"/>
                </a:lnTo>
                <a:close/>
              </a:path>
            </a:pathLst>
          </a:custGeom>
          <a:noFill/>
          <a:ln w="27635">
            <a:solidFill>
              <a:srgbClr val="EF3E2C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3096" name="object 24"/>
          <p:cNvSpPr>
            <a:spLocks noChangeArrowheads="1"/>
          </p:cNvSpPr>
          <p:nvPr/>
        </p:nvSpPr>
        <p:spPr bwMode="auto">
          <a:xfrm>
            <a:off x="8848725" y="1362075"/>
            <a:ext cx="68263" cy="500063"/>
          </a:xfrm>
          <a:custGeom>
            <a:avLst/>
            <a:gdLst>
              <a:gd name="T0" fmla="*/ 0 w 69215"/>
              <a:gd name="T1" fmla="*/ 0 h 499110"/>
              <a:gd name="T2" fmla="*/ 69215 w 69215"/>
              <a:gd name="T3" fmla="*/ 499110 h 499110"/>
            </a:gdLst>
            <a:ahLst/>
            <a:cxnLst/>
            <a:rect l="T0" t="T1" r="T2" b="T3"/>
            <a:pathLst>
              <a:path w="69215" h="499110">
                <a:moveTo>
                  <a:pt x="0" y="0"/>
                </a:moveTo>
                <a:lnTo>
                  <a:pt x="69164" y="0"/>
                </a:lnTo>
                <a:lnTo>
                  <a:pt x="69164" y="499033"/>
                </a:lnTo>
                <a:lnTo>
                  <a:pt x="0" y="499033"/>
                </a:lnTo>
                <a:lnTo>
                  <a:pt x="0" y="0"/>
                </a:lnTo>
                <a:close/>
              </a:path>
            </a:pathLst>
          </a:custGeom>
          <a:solidFill>
            <a:srgbClr val="EF3E2C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3097" name="object 25"/>
          <p:cNvSpPr>
            <a:spLocks noChangeArrowheads="1"/>
          </p:cNvSpPr>
          <p:nvPr/>
        </p:nvSpPr>
        <p:spPr bwMode="auto">
          <a:xfrm>
            <a:off x="9242425" y="1801813"/>
            <a:ext cx="182563" cy="60325"/>
          </a:xfrm>
          <a:custGeom>
            <a:avLst/>
            <a:gdLst>
              <a:gd name="T0" fmla="*/ 0 w 182245"/>
              <a:gd name="T1" fmla="*/ 0 h 59689"/>
              <a:gd name="T2" fmla="*/ 182245 w 182245"/>
              <a:gd name="T3" fmla="*/ 59689 h 59689"/>
            </a:gdLst>
            <a:ahLst/>
            <a:cxnLst/>
            <a:rect l="T0" t="T1" r="T2" b="T3"/>
            <a:pathLst>
              <a:path w="182245" h="59689">
                <a:moveTo>
                  <a:pt x="0" y="59689"/>
                </a:moveTo>
                <a:lnTo>
                  <a:pt x="181711" y="59689"/>
                </a:lnTo>
                <a:lnTo>
                  <a:pt x="181711" y="0"/>
                </a:lnTo>
                <a:lnTo>
                  <a:pt x="0" y="0"/>
                </a:lnTo>
                <a:lnTo>
                  <a:pt x="0" y="59689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3098" name="object 26"/>
          <p:cNvSpPr>
            <a:spLocks noChangeArrowheads="1"/>
          </p:cNvSpPr>
          <p:nvPr/>
        </p:nvSpPr>
        <p:spPr bwMode="auto">
          <a:xfrm>
            <a:off x="9242425" y="1627188"/>
            <a:ext cx="68263" cy="174625"/>
          </a:xfrm>
          <a:custGeom>
            <a:avLst/>
            <a:gdLst>
              <a:gd name="T0" fmla="*/ 0 w 69215"/>
              <a:gd name="T1" fmla="*/ 0 h 175260"/>
              <a:gd name="T2" fmla="*/ 69215 w 69215"/>
              <a:gd name="T3" fmla="*/ 175260 h 175260"/>
            </a:gdLst>
            <a:ahLst/>
            <a:cxnLst/>
            <a:rect l="T0" t="T1" r="T2" b="T3"/>
            <a:pathLst>
              <a:path w="69215" h="175260">
                <a:moveTo>
                  <a:pt x="0" y="175259"/>
                </a:moveTo>
                <a:lnTo>
                  <a:pt x="69164" y="175259"/>
                </a:lnTo>
                <a:lnTo>
                  <a:pt x="69164" y="0"/>
                </a:lnTo>
                <a:lnTo>
                  <a:pt x="0" y="0"/>
                </a:lnTo>
                <a:lnTo>
                  <a:pt x="0" y="175259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3099" name="object 27"/>
          <p:cNvSpPr>
            <a:spLocks noChangeArrowheads="1"/>
          </p:cNvSpPr>
          <p:nvPr/>
        </p:nvSpPr>
        <p:spPr bwMode="auto">
          <a:xfrm>
            <a:off x="9242425" y="1566863"/>
            <a:ext cx="182563" cy="60325"/>
          </a:xfrm>
          <a:custGeom>
            <a:avLst/>
            <a:gdLst>
              <a:gd name="T0" fmla="*/ 0 w 182245"/>
              <a:gd name="T1" fmla="*/ 0 h 59689"/>
              <a:gd name="T2" fmla="*/ 182245 w 182245"/>
              <a:gd name="T3" fmla="*/ 59689 h 59689"/>
            </a:gdLst>
            <a:ahLst/>
            <a:cxnLst/>
            <a:rect l="T0" t="T1" r="T2" b="T3"/>
            <a:pathLst>
              <a:path w="182245" h="59689">
                <a:moveTo>
                  <a:pt x="0" y="59689"/>
                </a:moveTo>
                <a:lnTo>
                  <a:pt x="181711" y="59689"/>
                </a:lnTo>
                <a:lnTo>
                  <a:pt x="181711" y="0"/>
                </a:lnTo>
                <a:lnTo>
                  <a:pt x="0" y="0"/>
                </a:lnTo>
                <a:lnTo>
                  <a:pt x="0" y="59689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3100" name="object 28"/>
          <p:cNvSpPr>
            <a:spLocks noChangeArrowheads="1"/>
          </p:cNvSpPr>
          <p:nvPr/>
        </p:nvSpPr>
        <p:spPr bwMode="auto">
          <a:xfrm>
            <a:off x="9242425" y="1420813"/>
            <a:ext cx="68263" cy="146050"/>
          </a:xfrm>
          <a:custGeom>
            <a:avLst/>
            <a:gdLst>
              <a:gd name="T0" fmla="*/ 0 w 69215"/>
              <a:gd name="T1" fmla="*/ 0 h 146050"/>
              <a:gd name="T2" fmla="*/ 69215 w 69215"/>
              <a:gd name="T3" fmla="*/ 146050 h 146050"/>
            </a:gdLst>
            <a:ahLst/>
            <a:cxnLst/>
            <a:rect l="T0" t="T1" r="T2" b="T3"/>
            <a:pathLst>
              <a:path w="69215" h="146050">
                <a:moveTo>
                  <a:pt x="0" y="146049"/>
                </a:moveTo>
                <a:lnTo>
                  <a:pt x="69164" y="146049"/>
                </a:lnTo>
                <a:lnTo>
                  <a:pt x="69164" y="0"/>
                </a:lnTo>
                <a:lnTo>
                  <a:pt x="0" y="0"/>
                </a:lnTo>
                <a:lnTo>
                  <a:pt x="0" y="146049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3101" name="object 29"/>
          <p:cNvSpPr>
            <a:spLocks noChangeArrowheads="1"/>
          </p:cNvSpPr>
          <p:nvPr/>
        </p:nvSpPr>
        <p:spPr bwMode="auto">
          <a:xfrm>
            <a:off x="9242425" y="1362075"/>
            <a:ext cx="182563" cy="58738"/>
          </a:xfrm>
          <a:custGeom>
            <a:avLst/>
            <a:gdLst>
              <a:gd name="T0" fmla="*/ 0 w 182245"/>
              <a:gd name="T1" fmla="*/ 0 h 58419"/>
              <a:gd name="T2" fmla="*/ 182245 w 182245"/>
              <a:gd name="T3" fmla="*/ 58419 h 58419"/>
            </a:gdLst>
            <a:ahLst/>
            <a:cxnLst/>
            <a:rect l="T0" t="T1" r="T2" b="T3"/>
            <a:pathLst>
              <a:path w="182245" h="58419">
                <a:moveTo>
                  <a:pt x="0" y="58420"/>
                </a:moveTo>
                <a:lnTo>
                  <a:pt x="181711" y="58420"/>
                </a:lnTo>
                <a:lnTo>
                  <a:pt x="181711" y="0"/>
                </a:lnTo>
                <a:lnTo>
                  <a:pt x="0" y="0"/>
                </a:lnTo>
                <a:lnTo>
                  <a:pt x="0" y="5842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3102" name="object 30"/>
          <p:cNvSpPr>
            <a:spLocks noChangeArrowheads="1"/>
          </p:cNvSpPr>
          <p:nvPr/>
        </p:nvSpPr>
        <p:spPr bwMode="auto">
          <a:xfrm>
            <a:off x="9650413" y="1352550"/>
            <a:ext cx="266700" cy="519113"/>
          </a:xfrm>
          <a:custGeom>
            <a:avLst/>
            <a:gdLst>
              <a:gd name="T0" fmla="*/ 0 w 266700"/>
              <a:gd name="T1" fmla="*/ 0 h 519430"/>
              <a:gd name="T2" fmla="*/ 266700 w 266700"/>
              <a:gd name="T3" fmla="*/ 519430 h 519430"/>
            </a:gdLst>
            <a:ahLst/>
            <a:cxnLst/>
            <a:rect l="T0" t="T1" r="T2" b="T3"/>
            <a:pathLst>
              <a:path w="266700" h="519430">
                <a:moveTo>
                  <a:pt x="141020" y="0"/>
                </a:moveTo>
                <a:lnTo>
                  <a:pt x="91014" y="9967"/>
                </a:lnTo>
                <a:lnTo>
                  <a:pt x="54351" y="36904"/>
                </a:lnTo>
                <a:lnTo>
                  <a:pt x="29001" y="76363"/>
                </a:lnTo>
                <a:lnTo>
                  <a:pt x="12931" y="123896"/>
                </a:lnTo>
                <a:lnTo>
                  <a:pt x="4110" y="175055"/>
                </a:lnTo>
                <a:lnTo>
                  <a:pt x="507" y="225393"/>
                </a:lnTo>
                <a:lnTo>
                  <a:pt x="0" y="256298"/>
                </a:lnTo>
                <a:lnTo>
                  <a:pt x="342" y="284087"/>
                </a:lnTo>
                <a:lnTo>
                  <a:pt x="3109" y="334435"/>
                </a:lnTo>
                <a:lnTo>
                  <a:pt x="8719" y="378046"/>
                </a:lnTo>
                <a:lnTo>
                  <a:pt x="17250" y="415201"/>
                </a:lnTo>
                <a:lnTo>
                  <a:pt x="35696" y="459448"/>
                </a:lnTo>
                <a:lnTo>
                  <a:pt x="61155" y="490757"/>
                </a:lnTo>
                <a:lnTo>
                  <a:pt x="106468" y="514022"/>
                </a:lnTo>
                <a:lnTo>
                  <a:pt x="149322" y="518846"/>
                </a:lnTo>
                <a:lnTo>
                  <a:pt x="164550" y="516774"/>
                </a:lnTo>
                <a:lnTo>
                  <a:pt x="202843" y="501880"/>
                </a:lnTo>
                <a:lnTo>
                  <a:pt x="231556" y="475635"/>
                </a:lnTo>
                <a:lnTo>
                  <a:pt x="243955" y="456295"/>
                </a:lnTo>
                <a:lnTo>
                  <a:pt x="130526" y="456295"/>
                </a:lnTo>
                <a:lnTo>
                  <a:pt x="122131" y="453770"/>
                </a:lnTo>
                <a:lnTo>
                  <a:pt x="91529" y="416373"/>
                </a:lnTo>
                <a:lnTo>
                  <a:pt x="80949" y="377326"/>
                </a:lnTo>
                <a:lnTo>
                  <a:pt x="74994" y="328761"/>
                </a:lnTo>
                <a:lnTo>
                  <a:pt x="72677" y="273083"/>
                </a:lnTo>
                <a:lnTo>
                  <a:pt x="72562" y="256298"/>
                </a:lnTo>
                <a:lnTo>
                  <a:pt x="72655" y="241221"/>
                </a:lnTo>
                <a:lnTo>
                  <a:pt x="74172" y="199500"/>
                </a:lnTo>
                <a:lnTo>
                  <a:pt x="79788" y="150050"/>
                </a:lnTo>
                <a:lnTo>
                  <a:pt x="90512" y="108540"/>
                </a:lnTo>
                <a:lnTo>
                  <a:pt x="114697" y="71646"/>
                </a:lnTo>
                <a:lnTo>
                  <a:pt x="141704" y="62393"/>
                </a:lnTo>
                <a:lnTo>
                  <a:pt x="241244" y="62393"/>
                </a:lnTo>
                <a:lnTo>
                  <a:pt x="236670" y="54078"/>
                </a:lnTo>
                <a:lnTo>
                  <a:pt x="211012" y="23833"/>
                </a:lnTo>
                <a:lnTo>
                  <a:pt x="166995" y="2618"/>
                </a:lnTo>
                <a:lnTo>
                  <a:pt x="154327" y="652"/>
                </a:lnTo>
                <a:lnTo>
                  <a:pt x="141020" y="0"/>
                </a:lnTo>
                <a:close/>
              </a:path>
              <a:path w="266700" h="519430">
                <a:moveTo>
                  <a:pt x="199071" y="366698"/>
                </a:moveTo>
                <a:lnTo>
                  <a:pt x="187777" y="410456"/>
                </a:lnTo>
                <a:lnTo>
                  <a:pt x="165864" y="443550"/>
                </a:lnTo>
                <a:lnTo>
                  <a:pt x="130526" y="456295"/>
                </a:lnTo>
                <a:lnTo>
                  <a:pt x="243955" y="456295"/>
                </a:lnTo>
                <a:lnTo>
                  <a:pt x="260587" y="413207"/>
                </a:lnTo>
                <a:lnTo>
                  <a:pt x="266471" y="383755"/>
                </a:lnTo>
                <a:lnTo>
                  <a:pt x="199071" y="366698"/>
                </a:lnTo>
                <a:close/>
              </a:path>
              <a:path w="266700" h="519430">
                <a:moveTo>
                  <a:pt x="241244" y="62393"/>
                </a:moveTo>
                <a:lnTo>
                  <a:pt x="141704" y="62393"/>
                </a:lnTo>
                <a:lnTo>
                  <a:pt x="151345" y="64018"/>
                </a:lnTo>
                <a:lnTo>
                  <a:pt x="160367" y="68335"/>
                </a:lnTo>
                <a:lnTo>
                  <a:pt x="187796" y="116318"/>
                </a:lnTo>
                <a:lnTo>
                  <a:pt x="191871" y="136944"/>
                </a:lnTo>
                <a:lnTo>
                  <a:pt x="255629" y="96946"/>
                </a:lnTo>
                <a:lnTo>
                  <a:pt x="250075" y="81236"/>
                </a:lnTo>
                <a:lnTo>
                  <a:pt x="243751" y="66950"/>
                </a:lnTo>
                <a:lnTo>
                  <a:pt x="241244" y="62393"/>
                </a:lnTo>
                <a:close/>
              </a:path>
            </a:pathLst>
          </a:custGeom>
          <a:solidFill>
            <a:srgbClr val="EF3E2C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3103" name="object 31"/>
          <p:cNvSpPr>
            <a:spLocks noChangeArrowheads="1"/>
          </p:cNvSpPr>
          <p:nvPr/>
        </p:nvSpPr>
        <p:spPr bwMode="auto">
          <a:xfrm>
            <a:off x="8342313" y="1627188"/>
            <a:ext cx="68262" cy="234950"/>
          </a:xfrm>
          <a:custGeom>
            <a:avLst/>
            <a:gdLst>
              <a:gd name="T0" fmla="*/ 0 w 69215"/>
              <a:gd name="T1" fmla="*/ 0 h 234950"/>
              <a:gd name="T2" fmla="*/ 69215 w 69215"/>
              <a:gd name="T3" fmla="*/ 234950 h 234950"/>
            </a:gdLst>
            <a:ahLst/>
            <a:cxnLst/>
            <a:rect l="T0" t="T1" r="T2" b="T3"/>
            <a:pathLst>
              <a:path w="69215" h="234950">
                <a:moveTo>
                  <a:pt x="0" y="234949"/>
                </a:moveTo>
                <a:lnTo>
                  <a:pt x="69151" y="234949"/>
                </a:lnTo>
                <a:lnTo>
                  <a:pt x="69151" y="0"/>
                </a:lnTo>
                <a:lnTo>
                  <a:pt x="0" y="0"/>
                </a:lnTo>
                <a:lnTo>
                  <a:pt x="0" y="234949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3104" name="object 32"/>
          <p:cNvSpPr>
            <a:spLocks noChangeArrowheads="1"/>
          </p:cNvSpPr>
          <p:nvPr/>
        </p:nvSpPr>
        <p:spPr bwMode="auto">
          <a:xfrm>
            <a:off x="8342313" y="1566863"/>
            <a:ext cx="182562" cy="60325"/>
          </a:xfrm>
          <a:custGeom>
            <a:avLst/>
            <a:gdLst>
              <a:gd name="T0" fmla="*/ 0 w 182245"/>
              <a:gd name="T1" fmla="*/ 0 h 59689"/>
              <a:gd name="T2" fmla="*/ 182245 w 182245"/>
              <a:gd name="T3" fmla="*/ 59689 h 59689"/>
            </a:gdLst>
            <a:ahLst/>
            <a:cxnLst/>
            <a:rect l="T0" t="T1" r="T2" b="T3"/>
            <a:pathLst>
              <a:path w="182245" h="59689">
                <a:moveTo>
                  <a:pt x="0" y="59689"/>
                </a:moveTo>
                <a:lnTo>
                  <a:pt x="181698" y="59689"/>
                </a:lnTo>
                <a:lnTo>
                  <a:pt x="181698" y="0"/>
                </a:lnTo>
                <a:lnTo>
                  <a:pt x="0" y="0"/>
                </a:lnTo>
                <a:lnTo>
                  <a:pt x="0" y="59689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3105" name="object 33"/>
          <p:cNvSpPr>
            <a:spLocks noChangeArrowheads="1"/>
          </p:cNvSpPr>
          <p:nvPr/>
        </p:nvSpPr>
        <p:spPr bwMode="auto">
          <a:xfrm>
            <a:off x="8342313" y="1420813"/>
            <a:ext cx="68262" cy="146050"/>
          </a:xfrm>
          <a:custGeom>
            <a:avLst/>
            <a:gdLst>
              <a:gd name="T0" fmla="*/ 0 w 69215"/>
              <a:gd name="T1" fmla="*/ 0 h 146050"/>
              <a:gd name="T2" fmla="*/ 69215 w 69215"/>
              <a:gd name="T3" fmla="*/ 146050 h 146050"/>
            </a:gdLst>
            <a:ahLst/>
            <a:cxnLst/>
            <a:rect l="T0" t="T1" r="T2" b="T3"/>
            <a:pathLst>
              <a:path w="69215" h="146050">
                <a:moveTo>
                  <a:pt x="0" y="146049"/>
                </a:moveTo>
                <a:lnTo>
                  <a:pt x="69151" y="146049"/>
                </a:lnTo>
                <a:lnTo>
                  <a:pt x="69151" y="0"/>
                </a:lnTo>
                <a:lnTo>
                  <a:pt x="0" y="0"/>
                </a:lnTo>
                <a:lnTo>
                  <a:pt x="0" y="146049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3106" name="object 34"/>
          <p:cNvSpPr>
            <a:spLocks noChangeArrowheads="1"/>
          </p:cNvSpPr>
          <p:nvPr/>
        </p:nvSpPr>
        <p:spPr bwMode="auto">
          <a:xfrm>
            <a:off x="8342313" y="1362075"/>
            <a:ext cx="182562" cy="58738"/>
          </a:xfrm>
          <a:custGeom>
            <a:avLst/>
            <a:gdLst>
              <a:gd name="T0" fmla="*/ 0 w 182245"/>
              <a:gd name="T1" fmla="*/ 0 h 58419"/>
              <a:gd name="T2" fmla="*/ 182245 w 182245"/>
              <a:gd name="T3" fmla="*/ 58419 h 58419"/>
            </a:gdLst>
            <a:ahLst/>
            <a:cxnLst/>
            <a:rect l="T0" t="T1" r="T2" b="T3"/>
            <a:pathLst>
              <a:path w="182245" h="58419">
                <a:moveTo>
                  <a:pt x="0" y="58420"/>
                </a:moveTo>
                <a:lnTo>
                  <a:pt x="181698" y="58420"/>
                </a:lnTo>
                <a:lnTo>
                  <a:pt x="181698" y="0"/>
                </a:lnTo>
                <a:lnTo>
                  <a:pt x="0" y="0"/>
                </a:lnTo>
                <a:lnTo>
                  <a:pt x="0" y="5842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3107" name="object 35"/>
          <p:cNvSpPr txBox="1">
            <a:spLocks noChangeArrowheads="1"/>
          </p:cNvSpPr>
          <p:nvPr/>
        </p:nvSpPr>
        <p:spPr bwMode="auto">
          <a:xfrm>
            <a:off x="5422900" y="5229225"/>
            <a:ext cx="5118100" cy="47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2700" indent="69850">
              <a:lnSpc>
                <a:spcPct val="77000"/>
              </a:lnSpc>
            </a:pPr>
            <a:r>
              <a:rPr lang="fr-FR" sz="4000" b="1" dirty="0" smtClean="0">
                <a:solidFill>
                  <a:srgbClr val="FFF200"/>
                </a:solidFill>
                <a:latin typeface="Arial Narrow" pitchFamily="34" charset="0"/>
              </a:rPr>
              <a:t>E</a:t>
            </a:r>
            <a:r>
              <a:rPr lang="sl-SI" sz="4000" b="1" dirty="0" err="1" smtClean="0">
                <a:solidFill>
                  <a:srgbClr val="FFF200"/>
                </a:solidFill>
                <a:latin typeface="Arial Narrow" pitchFamily="34" charset="0"/>
              </a:rPr>
              <a:t>vropski</a:t>
            </a:r>
            <a:r>
              <a:rPr lang="sl-SI" sz="4000" b="1" dirty="0" smtClean="0">
                <a:solidFill>
                  <a:srgbClr val="FFF200"/>
                </a:solidFill>
                <a:latin typeface="Arial Narrow" pitchFamily="34" charset="0"/>
              </a:rPr>
              <a:t> s</a:t>
            </a:r>
            <a:r>
              <a:rPr lang="fr-FR" sz="4000" b="1" dirty="0" smtClean="0">
                <a:solidFill>
                  <a:srgbClr val="FFF200"/>
                </a:solidFill>
                <a:latin typeface="Arial Narrow" pitchFamily="34" charset="0"/>
              </a:rPr>
              <a:t>ocial</a:t>
            </a:r>
            <a:r>
              <a:rPr lang="sl-SI" sz="4000" b="1" dirty="0" smtClean="0">
                <a:solidFill>
                  <a:srgbClr val="FFF200"/>
                </a:solidFill>
                <a:latin typeface="Arial Narrow" pitchFamily="34" charset="0"/>
              </a:rPr>
              <a:t>ni dialog</a:t>
            </a:r>
            <a:endParaRPr lang="fr-FR" sz="4000" dirty="0">
              <a:latin typeface="Arial Narrow" pitchFamily="34" charset="0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8886825" y="6435725"/>
            <a:ext cx="1296988" cy="307975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spc="-5" dirty="0">
                <a:solidFill>
                  <a:srgbClr val="FFFFFF"/>
                </a:solidFill>
                <a:latin typeface="Arial"/>
                <a:cs typeface="Arial"/>
              </a:rPr>
              <a:t>14</a:t>
            </a:r>
            <a:r>
              <a:rPr sz="2000" b="1" spc="-5">
                <a:solidFill>
                  <a:srgbClr val="FFFFFF"/>
                </a:solidFill>
                <a:latin typeface="Arial"/>
                <a:cs typeface="Arial"/>
              </a:rPr>
              <a:t>.0</a:t>
            </a:r>
            <a:r>
              <a:rPr lang="fr-FR" sz="2000" b="1" spc="-5" dirty="0">
                <a:solidFill>
                  <a:srgbClr val="FFFFFF"/>
                </a:solidFill>
                <a:latin typeface="Arial"/>
                <a:cs typeface="Arial"/>
              </a:rPr>
              <a:t>4.</a:t>
            </a:r>
            <a:r>
              <a:rPr sz="2000" b="1" spc="-5">
                <a:solidFill>
                  <a:srgbClr val="FFFFFF"/>
                </a:solidFill>
                <a:latin typeface="Arial"/>
                <a:cs typeface="Arial"/>
              </a:rPr>
              <a:t>2014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3109" name="object 37"/>
          <p:cNvSpPr txBox="1">
            <a:spLocks noChangeArrowheads="1"/>
          </p:cNvSpPr>
          <p:nvPr/>
        </p:nvSpPr>
        <p:spPr bwMode="auto">
          <a:xfrm>
            <a:off x="8177213" y="2667000"/>
            <a:ext cx="1817687" cy="76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2700">
              <a:lnSpc>
                <a:spcPct val="103000"/>
              </a:lnSpc>
            </a:pPr>
            <a:r>
              <a:rPr lang="fr-FR" sz="1200">
                <a:solidFill>
                  <a:srgbClr val="FFFFFF"/>
                </a:solidFill>
                <a:latin typeface="DINCond-Medium"/>
                <a:ea typeface="DINCond-Medium"/>
                <a:cs typeface="DINCond-Medium"/>
              </a:rPr>
              <a:t>EUROPEAN</a:t>
            </a:r>
          </a:p>
          <a:p>
            <a:pPr marL="12700">
              <a:lnSpc>
                <a:spcPct val="103000"/>
              </a:lnSpc>
            </a:pPr>
            <a:r>
              <a:rPr lang="fr-FR" sz="1200">
                <a:solidFill>
                  <a:srgbClr val="FFFFFF"/>
                </a:solidFill>
                <a:latin typeface="DINCond-Medium"/>
                <a:ea typeface="DINCond-Medium"/>
                <a:cs typeface="DINCond-Medium"/>
              </a:rPr>
              <a:t>CONSTRUCTION INDUSTRY</a:t>
            </a:r>
          </a:p>
          <a:p>
            <a:pPr marL="12700">
              <a:lnSpc>
                <a:spcPct val="103000"/>
              </a:lnSpc>
            </a:pPr>
            <a:r>
              <a:rPr lang="fr-FR" sz="1200">
                <a:solidFill>
                  <a:srgbClr val="FFFFFF"/>
                </a:solidFill>
                <a:latin typeface="DINCond-Medium"/>
                <a:ea typeface="DINCond-Medium"/>
                <a:cs typeface="DINCond-Medium"/>
              </a:rPr>
              <a:t>FEDERATION</a:t>
            </a:r>
            <a:endParaRPr lang="fr-FR" sz="1200">
              <a:latin typeface="DINCond-Medium"/>
              <a:ea typeface="DINCond-Medium"/>
              <a:cs typeface="DINCond-Medium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bject 2"/>
          <p:cNvSpPr>
            <a:spLocks noChangeArrowheads="1"/>
          </p:cNvSpPr>
          <p:nvPr/>
        </p:nvSpPr>
        <p:spPr bwMode="auto">
          <a:xfrm>
            <a:off x="6350" y="0"/>
            <a:ext cx="10685463" cy="7559675"/>
          </a:xfrm>
          <a:custGeom>
            <a:avLst/>
            <a:gdLst>
              <a:gd name="T0" fmla="*/ 0 w 10685780"/>
              <a:gd name="T1" fmla="*/ 0 h 7560309"/>
              <a:gd name="T2" fmla="*/ 10685780 w 10685780"/>
              <a:gd name="T3" fmla="*/ 7560309 h 7560309"/>
            </a:gdLst>
            <a:ahLst/>
            <a:cxnLst/>
            <a:rect l="T0" t="T1" r="T2" b="T3"/>
            <a:pathLst>
              <a:path w="10685780" h="7560309">
                <a:moveTo>
                  <a:pt x="0" y="7559992"/>
                </a:moveTo>
                <a:lnTo>
                  <a:pt x="10685640" y="7559992"/>
                </a:lnTo>
                <a:lnTo>
                  <a:pt x="10685640" y="0"/>
                </a:lnTo>
                <a:lnTo>
                  <a:pt x="0" y="0"/>
                </a:lnTo>
                <a:lnTo>
                  <a:pt x="0" y="7559992"/>
                </a:lnTo>
                <a:close/>
              </a:path>
            </a:pathLst>
          </a:custGeom>
          <a:solidFill>
            <a:srgbClr val="034EA2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4099" name="object 3"/>
          <p:cNvSpPr>
            <a:spLocks noChangeArrowheads="1"/>
          </p:cNvSpPr>
          <p:nvPr/>
        </p:nvSpPr>
        <p:spPr bwMode="auto">
          <a:xfrm>
            <a:off x="8843963" y="0"/>
            <a:ext cx="1847850" cy="1784350"/>
          </a:xfrm>
          <a:custGeom>
            <a:avLst/>
            <a:gdLst>
              <a:gd name="T0" fmla="*/ 0 w 1847850"/>
              <a:gd name="T1" fmla="*/ 0 h 1784985"/>
              <a:gd name="T2" fmla="*/ 1847850 w 1847850"/>
              <a:gd name="T3" fmla="*/ 1784985 h 1784985"/>
            </a:gdLst>
            <a:ahLst/>
            <a:cxnLst/>
            <a:rect l="T0" t="T1" r="T2" b="T3"/>
            <a:pathLst>
              <a:path w="1847850" h="1784985">
                <a:moveTo>
                  <a:pt x="0" y="1784616"/>
                </a:moveTo>
                <a:lnTo>
                  <a:pt x="1847646" y="1784616"/>
                </a:lnTo>
                <a:lnTo>
                  <a:pt x="1847646" y="0"/>
                </a:lnTo>
                <a:lnTo>
                  <a:pt x="0" y="0"/>
                </a:lnTo>
                <a:lnTo>
                  <a:pt x="0" y="1784616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4100" name="object 4"/>
          <p:cNvSpPr>
            <a:spLocks noChangeArrowheads="1"/>
          </p:cNvSpPr>
          <p:nvPr/>
        </p:nvSpPr>
        <p:spPr bwMode="auto">
          <a:xfrm>
            <a:off x="9542463" y="1236663"/>
            <a:ext cx="1149350" cy="1214437"/>
          </a:xfrm>
          <a:custGeom>
            <a:avLst/>
            <a:gdLst>
              <a:gd name="T0" fmla="*/ 0 w 1149350"/>
              <a:gd name="T1" fmla="*/ 0 h 1214755"/>
              <a:gd name="T2" fmla="*/ 1149350 w 1149350"/>
              <a:gd name="T3" fmla="*/ 1214755 h 1214755"/>
            </a:gdLst>
            <a:ahLst/>
            <a:cxnLst/>
            <a:rect l="T0" t="T1" r="T2" b="T3"/>
            <a:pathLst>
              <a:path w="1149350" h="1214755">
                <a:moveTo>
                  <a:pt x="0" y="1214335"/>
                </a:moveTo>
                <a:lnTo>
                  <a:pt x="1149248" y="1214335"/>
                </a:lnTo>
                <a:lnTo>
                  <a:pt x="1149248" y="0"/>
                </a:lnTo>
                <a:lnTo>
                  <a:pt x="0" y="0"/>
                </a:lnTo>
                <a:lnTo>
                  <a:pt x="0" y="1214335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4101" name="object 5"/>
          <p:cNvSpPr>
            <a:spLocks noChangeArrowheads="1"/>
          </p:cNvSpPr>
          <p:nvPr/>
        </p:nvSpPr>
        <p:spPr bwMode="auto">
          <a:xfrm>
            <a:off x="9412288" y="666750"/>
            <a:ext cx="201612" cy="600075"/>
          </a:xfrm>
          <a:custGeom>
            <a:avLst/>
            <a:gdLst>
              <a:gd name="T0" fmla="*/ 0 w 201295"/>
              <a:gd name="T1" fmla="*/ 0 h 599440"/>
              <a:gd name="T2" fmla="*/ 201295 w 201295"/>
              <a:gd name="T3" fmla="*/ 599440 h 599440"/>
            </a:gdLst>
            <a:ahLst/>
            <a:cxnLst/>
            <a:rect l="T0" t="T1" r="T2" b="T3"/>
            <a:pathLst>
              <a:path w="201295" h="599440">
                <a:moveTo>
                  <a:pt x="0" y="598893"/>
                </a:moveTo>
                <a:lnTo>
                  <a:pt x="201307" y="598893"/>
                </a:lnTo>
                <a:lnTo>
                  <a:pt x="201307" y="0"/>
                </a:lnTo>
                <a:lnTo>
                  <a:pt x="0" y="0"/>
                </a:lnTo>
                <a:lnTo>
                  <a:pt x="0" y="598893"/>
                </a:lnTo>
                <a:close/>
              </a:path>
            </a:pathLst>
          </a:custGeom>
          <a:solidFill>
            <a:srgbClr val="EF3E2C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4102" name="object 6"/>
          <p:cNvSpPr>
            <a:spLocks noChangeArrowheads="1"/>
          </p:cNvSpPr>
          <p:nvPr/>
        </p:nvSpPr>
        <p:spPr bwMode="auto">
          <a:xfrm>
            <a:off x="9613900" y="477838"/>
            <a:ext cx="184150" cy="600075"/>
          </a:xfrm>
          <a:custGeom>
            <a:avLst/>
            <a:gdLst>
              <a:gd name="T0" fmla="*/ 0 w 184784"/>
              <a:gd name="T1" fmla="*/ 0 h 599440"/>
              <a:gd name="T2" fmla="*/ 184784 w 184784"/>
              <a:gd name="T3" fmla="*/ 599440 h 599440"/>
            </a:gdLst>
            <a:ahLst/>
            <a:cxnLst/>
            <a:rect l="T0" t="T1" r="T2" b="T3"/>
            <a:pathLst>
              <a:path w="184784" h="599440">
                <a:moveTo>
                  <a:pt x="0" y="0"/>
                </a:moveTo>
                <a:lnTo>
                  <a:pt x="184238" y="0"/>
                </a:lnTo>
                <a:lnTo>
                  <a:pt x="184238" y="598893"/>
                </a:lnTo>
                <a:lnTo>
                  <a:pt x="0" y="59889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4103" name="object 7"/>
          <p:cNvSpPr>
            <a:spLocks noChangeArrowheads="1"/>
          </p:cNvSpPr>
          <p:nvPr/>
        </p:nvSpPr>
        <p:spPr bwMode="auto">
          <a:xfrm>
            <a:off x="9613900" y="477838"/>
            <a:ext cx="184150" cy="600075"/>
          </a:xfrm>
          <a:custGeom>
            <a:avLst/>
            <a:gdLst>
              <a:gd name="T0" fmla="*/ 0 w 184784"/>
              <a:gd name="T1" fmla="*/ 0 h 599440"/>
              <a:gd name="T2" fmla="*/ 184784 w 184784"/>
              <a:gd name="T3" fmla="*/ 599440 h 599440"/>
            </a:gdLst>
            <a:ahLst/>
            <a:cxnLst/>
            <a:rect l="T0" t="T1" r="T2" b="T3"/>
            <a:pathLst>
              <a:path w="184784" h="599440">
                <a:moveTo>
                  <a:pt x="0" y="0"/>
                </a:moveTo>
                <a:lnTo>
                  <a:pt x="184238" y="0"/>
                </a:lnTo>
                <a:lnTo>
                  <a:pt x="184238" y="598893"/>
                </a:lnTo>
                <a:lnTo>
                  <a:pt x="0" y="598893"/>
                </a:lnTo>
                <a:lnTo>
                  <a:pt x="0" y="0"/>
                </a:lnTo>
                <a:close/>
              </a:path>
            </a:pathLst>
          </a:custGeom>
          <a:noFill/>
          <a:ln w="11836">
            <a:solidFill>
              <a:srgbClr val="EF3E2C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4104" name="object 8"/>
          <p:cNvSpPr>
            <a:spLocks noChangeArrowheads="1"/>
          </p:cNvSpPr>
          <p:nvPr/>
        </p:nvSpPr>
        <p:spPr bwMode="auto">
          <a:xfrm>
            <a:off x="9798050" y="666750"/>
            <a:ext cx="201613" cy="600075"/>
          </a:xfrm>
          <a:custGeom>
            <a:avLst/>
            <a:gdLst>
              <a:gd name="T0" fmla="*/ 0 w 201295"/>
              <a:gd name="T1" fmla="*/ 0 h 599440"/>
              <a:gd name="T2" fmla="*/ 201295 w 201295"/>
              <a:gd name="T3" fmla="*/ 599440 h 599440"/>
            </a:gdLst>
            <a:ahLst/>
            <a:cxnLst/>
            <a:rect l="T0" t="T1" r="T2" b="T3"/>
            <a:pathLst>
              <a:path w="201295" h="599440">
                <a:moveTo>
                  <a:pt x="0" y="598893"/>
                </a:moveTo>
                <a:lnTo>
                  <a:pt x="201307" y="598893"/>
                </a:lnTo>
                <a:lnTo>
                  <a:pt x="201307" y="0"/>
                </a:lnTo>
                <a:lnTo>
                  <a:pt x="0" y="0"/>
                </a:lnTo>
                <a:lnTo>
                  <a:pt x="0" y="598893"/>
                </a:lnTo>
                <a:close/>
              </a:path>
            </a:pathLst>
          </a:custGeom>
          <a:solidFill>
            <a:srgbClr val="EF3E2C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4105" name="object 9"/>
          <p:cNvSpPr>
            <a:spLocks noChangeArrowheads="1"/>
          </p:cNvSpPr>
          <p:nvPr/>
        </p:nvSpPr>
        <p:spPr bwMode="auto">
          <a:xfrm>
            <a:off x="9999663" y="477838"/>
            <a:ext cx="184150" cy="600075"/>
          </a:xfrm>
          <a:custGeom>
            <a:avLst/>
            <a:gdLst>
              <a:gd name="T0" fmla="*/ 0 w 184784"/>
              <a:gd name="T1" fmla="*/ 0 h 599440"/>
              <a:gd name="T2" fmla="*/ 184784 w 184784"/>
              <a:gd name="T3" fmla="*/ 599440 h 599440"/>
            </a:gdLst>
            <a:ahLst/>
            <a:cxnLst/>
            <a:rect l="T0" t="T1" r="T2" b="T3"/>
            <a:pathLst>
              <a:path w="184784" h="599440">
                <a:moveTo>
                  <a:pt x="0" y="598893"/>
                </a:moveTo>
                <a:lnTo>
                  <a:pt x="184238" y="598893"/>
                </a:lnTo>
                <a:lnTo>
                  <a:pt x="184238" y="0"/>
                </a:lnTo>
                <a:lnTo>
                  <a:pt x="0" y="0"/>
                </a:lnTo>
                <a:lnTo>
                  <a:pt x="0" y="59889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4106" name="object 10"/>
          <p:cNvSpPr>
            <a:spLocks noChangeArrowheads="1"/>
          </p:cNvSpPr>
          <p:nvPr/>
        </p:nvSpPr>
        <p:spPr bwMode="auto">
          <a:xfrm>
            <a:off x="9999663" y="477838"/>
            <a:ext cx="184150" cy="600075"/>
          </a:xfrm>
          <a:custGeom>
            <a:avLst/>
            <a:gdLst>
              <a:gd name="T0" fmla="*/ 0 w 184784"/>
              <a:gd name="T1" fmla="*/ 0 h 599440"/>
              <a:gd name="T2" fmla="*/ 184784 w 184784"/>
              <a:gd name="T3" fmla="*/ 599440 h 599440"/>
            </a:gdLst>
            <a:ahLst/>
            <a:cxnLst/>
            <a:rect l="T0" t="T1" r="T2" b="T3"/>
            <a:pathLst>
              <a:path w="184784" h="599440">
                <a:moveTo>
                  <a:pt x="0" y="0"/>
                </a:moveTo>
                <a:lnTo>
                  <a:pt x="184238" y="0"/>
                </a:lnTo>
                <a:lnTo>
                  <a:pt x="184238" y="598893"/>
                </a:lnTo>
                <a:lnTo>
                  <a:pt x="0" y="598893"/>
                </a:lnTo>
                <a:lnTo>
                  <a:pt x="0" y="0"/>
                </a:lnTo>
                <a:close/>
              </a:path>
            </a:pathLst>
          </a:custGeom>
          <a:noFill/>
          <a:ln w="11836">
            <a:solidFill>
              <a:srgbClr val="EF3E2C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4107" name="object 11"/>
          <p:cNvSpPr>
            <a:spLocks noChangeArrowheads="1"/>
          </p:cNvSpPr>
          <p:nvPr/>
        </p:nvSpPr>
        <p:spPr bwMode="auto">
          <a:xfrm>
            <a:off x="9705975" y="763588"/>
            <a:ext cx="0" cy="214312"/>
          </a:xfrm>
          <a:custGeom>
            <a:avLst/>
            <a:gdLst>
              <a:gd name="T0" fmla="*/ 0 h 213994"/>
              <a:gd name="T1" fmla="*/ 213994 h 213994"/>
            </a:gdLst>
            <a:ahLst/>
            <a:cxnLst/>
            <a:rect l="0" t="T0" r="0" b="T1"/>
            <a:pathLst>
              <a:path h="213994">
                <a:moveTo>
                  <a:pt x="0" y="0"/>
                </a:moveTo>
                <a:lnTo>
                  <a:pt x="0" y="213728"/>
                </a:lnTo>
              </a:path>
            </a:pathLst>
          </a:custGeom>
          <a:noFill/>
          <a:ln w="30886">
            <a:solidFill>
              <a:srgbClr val="EF3E2C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4108" name="object 12"/>
          <p:cNvSpPr>
            <a:spLocks noChangeArrowheads="1"/>
          </p:cNvSpPr>
          <p:nvPr/>
        </p:nvSpPr>
        <p:spPr bwMode="auto">
          <a:xfrm>
            <a:off x="9859963" y="763588"/>
            <a:ext cx="77787" cy="214312"/>
          </a:xfrm>
          <a:custGeom>
            <a:avLst/>
            <a:gdLst>
              <a:gd name="T0" fmla="*/ 0 w 78104"/>
              <a:gd name="T1" fmla="*/ 0 h 213994"/>
              <a:gd name="T2" fmla="*/ 78104 w 78104"/>
              <a:gd name="T3" fmla="*/ 213994 h 213994"/>
            </a:gdLst>
            <a:ahLst/>
            <a:cxnLst/>
            <a:rect l="T0" t="T1" r="T2" b="T3"/>
            <a:pathLst>
              <a:path w="78104" h="213994">
                <a:moveTo>
                  <a:pt x="77825" y="0"/>
                </a:moveTo>
                <a:lnTo>
                  <a:pt x="0" y="0"/>
                </a:lnTo>
                <a:lnTo>
                  <a:pt x="0" y="213728"/>
                </a:lnTo>
                <a:lnTo>
                  <a:pt x="77825" y="213728"/>
                </a:lnTo>
                <a:lnTo>
                  <a:pt x="77825" y="188468"/>
                </a:lnTo>
                <a:lnTo>
                  <a:pt x="29616" y="188468"/>
                </a:lnTo>
                <a:lnTo>
                  <a:pt x="29616" y="112941"/>
                </a:lnTo>
                <a:lnTo>
                  <a:pt x="77825" y="112941"/>
                </a:lnTo>
                <a:lnTo>
                  <a:pt x="77825" y="87693"/>
                </a:lnTo>
                <a:lnTo>
                  <a:pt x="29616" y="87693"/>
                </a:lnTo>
                <a:lnTo>
                  <a:pt x="29616" y="25260"/>
                </a:lnTo>
                <a:lnTo>
                  <a:pt x="77825" y="25260"/>
                </a:lnTo>
                <a:lnTo>
                  <a:pt x="77825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4109" name="object 13"/>
          <p:cNvSpPr>
            <a:spLocks noChangeArrowheads="1"/>
          </p:cNvSpPr>
          <p:nvPr/>
        </p:nvSpPr>
        <p:spPr bwMode="auto">
          <a:xfrm>
            <a:off x="10034588" y="758825"/>
            <a:ext cx="114300" cy="222250"/>
          </a:xfrm>
          <a:custGeom>
            <a:avLst/>
            <a:gdLst>
              <a:gd name="T0" fmla="*/ 0 w 114300"/>
              <a:gd name="T1" fmla="*/ 0 h 222250"/>
              <a:gd name="T2" fmla="*/ 114300 w 114300"/>
              <a:gd name="T3" fmla="*/ 222250 h 222250"/>
            </a:gdLst>
            <a:ahLst/>
            <a:cxnLst/>
            <a:rect l="T0" t="T1" r="T2" b="T3"/>
            <a:pathLst>
              <a:path w="114300" h="222250">
                <a:moveTo>
                  <a:pt x="57012" y="0"/>
                </a:moveTo>
                <a:lnTo>
                  <a:pt x="21993" y="17312"/>
                </a:lnTo>
                <a:lnTo>
                  <a:pt x="5233" y="55296"/>
                </a:lnTo>
                <a:lnTo>
                  <a:pt x="200" y="100407"/>
                </a:lnTo>
                <a:lnTo>
                  <a:pt x="0" y="114687"/>
                </a:lnTo>
                <a:lnTo>
                  <a:pt x="804" y="136685"/>
                </a:lnTo>
                <a:lnTo>
                  <a:pt x="10284" y="186313"/>
                </a:lnTo>
                <a:lnTo>
                  <a:pt x="40581" y="218527"/>
                </a:lnTo>
                <a:lnTo>
                  <a:pt x="63860" y="222125"/>
                </a:lnTo>
                <a:lnTo>
                  <a:pt x="78204" y="219082"/>
                </a:lnTo>
                <a:lnTo>
                  <a:pt x="89891" y="212758"/>
                </a:lnTo>
                <a:lnTo>
                  <a:pt x="99124" y="203633"/>
                </a:lnTo>
                <a:lnTo>
                  <a:pt x="104154" y="195382"/>
                </a:lnTo>
                <a:lnTo>
                  <a:pt x="56140" y="195382"/>
                </a:lnTo>
                <a:lnTo>
                  <a:pt x="49219" y="192480"/>
                </a:lnTo>
                <a:lnTo>
                  <a:pt x="33693" y="151068"/>
                </a:lnTo>
                <a:lnTo>
                  <a:pt x="31335" y="92986"/>
                </a:lnTo>
                <a:lnTo>
                  <a:pt x="32560" y="75679"/>
                </a:lnTo>
                <a:lnTo>
                  <a:pt x="44112" y="35899"/>
                </a:lnTo>
                <a:lnTo>
                  <a:pt x="60638" y="26629"/>
                </a:lnTo>
                <a:lnTo>
                  <a:pt x="102966" y="26629"/>
                </a:lnTo>
                <a:lnTo>
                  <a:pt x="101288" y="23168"/>
                </a:lnTo>
                <a:lnTo>
                  <a:pt x="93030" y="12919"/>
                </a:lnTo>
                <a:lnTo>
                  <a:pt x="82925" y="5676"/>
                </a:lnTo>
                <a:lnTo>
                  <a:pt x="70933" y="1387"/>
                </a:lnTo>
                <a:lnTo>
                  <a:pt x="57012" y="0"/>
                </a:lnTo>
                <a:close/>
              </a:path>
              <a:path w="114300" h="222250">
                <a:moveTo>
                  <a:pt x="85570" y="154507"/>
                </a:moveTo>
                <a:lnTo>
                  <a:pt x="82504" y="169572"/>
                </a:lnTo>
                <a:lnTo>
                  <a:pt x="76943" y="182720"/>
                </a:lnTo>
                <a:lnTo>
                  <a:pt x="68338" y="191981"/>
                </a:lnTo>
                <a:lnTo>
                  <a:pt x="56140" y="195382"/>
                </a:lnTo>
                <a:lnTo>
                  <a:pt x="104154" y="195382"/>
                </a:lnTo>
                <a:lnTo>
                  <a:pt x="106102" y="192188"/>
                </a:lnTo>
                <a:lnTo>
                  <a:pt x="111026" y="178904"/>
                </a:lnTo>
                <a:lnTo>
                  <a:pt x="114097" y="164262"/>
                </a:lnTo>
                <a:lnTo>
                  <a:pt x="85570" y="154507"/>
                </a:lnTo>
                <a:close/>
              </a:path>
              <a:path w="114300" h="222250">
                <a:moveTo>
                  <a:pt x="102966" y="26629"/>
                </a:moveTo>
                <a:lnTo>
                  <a:pt x="60638" y="26629"/>
                </a:lnTo>
                <a:lnTo>
                  <a:pt x="69858" y="30053"/>
                </a:lnTo>
                <a:lnTo>
                  <a:pt x="77252" y="40352"/>
                </a:lnTo>
                <a:lnTo>
                  <a:pt x="82144" y="58560"/>
                </a:lnTo>
                <a:lnTo>
                  <a:pt x="107741" y="36477"/>
                </a:lnTo>
                <a:lnTo>
                  <a:pt x="102966" y="26629"/>
                </a:lnTo>
                <a:close/>
              </a:path>
            </a:pathLst>
          </a:custGeom>
          <a:solidFill>
            <a:srgbClr val="EF3E2C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4110" name="object 14"/>
          <p:cNvSpPr>
            <a:spLocks noChangeArrowheads="1"/>
          </p:cNvSpPr>
          <p:nvPr/>
        </p:nvSpPr>
        <p:spPr bwMode="auto">
          <a:xfrm>
            <a:off x="9474200" y="763588"/>
            <a:ext cx="77788" cy="214312"/>
          </a:xfrm>
          <a:custGeom>
            <a:avLst/>
            <a:gdLst>
              <a:gd name="T0" fmla="*/ 0 w 78104"/>
              <a:gd name="T1" fmla="*/ 0 h 213994"/>
              <a:gd name="T2" fmla="*/ 78104 w 78104"/>
              <a:gd name="T3" fmla="*/ 213994 h 213994"/>
            </a:gdLst>
            <a:ahLst/>
            <a:cxnLst/>
            <a:rect l="T0" t="T1" r="T2" b="T3"/>
            <a:pathLst>
              <a:path w="78104" h="213994">
                <a:moveTo>
                  <a:pt x="77812" y="0"/>
                </a:moveTo>
                <a:lnTo>
                  <a:pt x="0" y="0"/>
                </a:lnTo>
                <a:lnTo>
                  <a:pt x="0" y="213728"/>
                </a:lnTo>
                <a:lnTo>
                  <a:pt x="29603" y="213728"/>
                </a:lnTo>
                <a:lnTo>
                  <a:pt x="29603" y="112941"/>
                </a:lnTo>
                <a:lnTo>
                  <a:pt x="77812" y="112941"/>
                </a:lnTo>
                <a:lnTo>
                  <a:pt x="77812" y="87693"/>
                </a:lnTo>
                <a:lnTo>
                  <a:pt x="29603" y="87693"/>
                </a:lnTo>
                <a:lnTo>
                  <a:pt x="29603" y="25260"/>
                </a:lnTo>
                <a:lnTo>
                  <a:pt x="77812" y="25260"/>
                </a:lnTo>
                <a:lnTo>
                  <a:pt x="77812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4111" name="object 15"/>
          <p:cNvSpPr txBox="1">
            <a:spLocks noChangeArrowheads="1"/>
          </p:cNvSpPr>
          <p:nvPr/>
        </p:nvSpPr>
        <p:spPr bwMode="auto">
          <a:xfrm>
            <a:off x="1143000" y="3128963"/>
            <a:ext cx="8058150" cy="2918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68275" indent="-155575">
              <a:lnSpc>
                <a:spcPts val="2800"/>
              </a:lnSpc>
              <a:buClr>
                <a:srgbClr val="FFF200"/>
              </a:buClr>
              <a:buSzPct val="101000"/>
              <a:buFont typeface="Arial Narrow" pitchFamily="34" charset="0"/>
              <a:buChar char="•"/>
              <a:tabLst>
                <a:tab pos="169863" algn="l"/>
              </a:tabLst>
            </a:pPr>
            <a:r>
              <a:rPr lang="fr-FR" sz="2800" b="1" dirty="0" smtClean="0">
                <a:solidFill>
                  <a:srgbClr val="FFFFFF"/>
                </a:solidFill>
                <a:latin typeface="Arial Narrow" pitchFamily="34" charset="0"/>
              </a:rPr>
              <a:t>Social</a:t>
            </a:r>
            <a:r>
              <a:rPr lang="sl-SI" sz="2800" b="1" dirty="0" smtClean="0">
                <a:solidFill>
                  <a:srgbClr val="FFFFFF"/>
                </a:solidFill>
                <a:latin typeface="Arial Narrow" pitchFamily="34" charset="0"/>
              </a:rPr>
              <a:t>ni dialog </a:t>
            </a:r>
            <a:r>
              <a:rPr lang="sl-SI" sz="2800" b="1" smtClean="0">
                <a:solidFill>
                  <a:srgbClr val="FFFFFF"/>
                </a:solidFill>
                <a:latin typeface="Arial Narrow" pitchFamily="34" charset="0"/>
              </a:rPr>
              <a:t>je </a:t>
            </a:r>
            <a:r>
              <a:rPr lang="sl-SI" sz="2800" b="1" smtClean="0">
                <a:solidFill>
                  <a:srgbClr val="FFFFFF"/>
                </a:solidFill>
                <a:latin typeface="Arial Narrow" pitchFamily="34" charset="0"/>
              </a:rPr>
              <a:t>zajet </a:t>
            </a:r>
            <a:r>
              <a:rPr lang="sl-SI" sz="2800" b="1" dirty="0" smtClean="0">
                <a:solidFill>
                  <a:srgbClr val="FFFFFF"/>
                </a:solidFill>
                <a:latin typeface="Arial Narrow" pitchFamily="34" charset="0"/>
              </a:rPr>
              <a:t>v EU pogodbi</a:t>
            </a:r>
            <a:r>
              <a:rPr lang="fr-FR" sz="2800" b="1" dirty="0" smtClean="0"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fr-FR" sz="2800" b="1" dirty="0">
                <a:solidFill>
                  <a:srgbClr val="FFFFFF"/>
                </a:solidFill>
                <a:latin typeface="Arial Narrow" pitchFamily="34" charset="0"/>
              </a:rPr>
              <a:t>:</a:t>
            </a:r>
            <a:endParaRPr lang="fr-FR" sz="2800" dirty="0">
              <a:latin typeface="Arial Narrow" pitchFamily="34" charset="0"/>
            </a:endParaRPr>
          </a:p>
          <a:p>
            <a:pPr marL="168275" indent="-155575">
              <a:lnSpc>
                <a:spcPts val="2800"/>
              </a:lnSpc>
              <a:buClr>
                <a:srgbClr val="FFF200"/>
              </a:buClr>
              <a:buFont typeface="Arial Narrow" pitchFamily="34" charset="0"/>
              <a:buChar char="•"/>
              <a:tabLst>
                <a:tab pos="169863" algn="l"/>
              </a:tabLst>
            </a:pPr>
            <a:endParaRPr lang="fr-FR" sz="2800" dirty="0"/>
          </a:p>
          <a:p>
            <a:pPr marL="714375" lvl="1" indent="-244475">
              <a:lnSpc>
                <a:spcPts val="2800"/>
              </a:lnSpc>
              <a:buClr>
                <a:srgbClr val="FFF200"/>
              </a:buClr>
              <a:buFont typeface="Arial Narrow" pitchFamily="34" charset="0"/>
              <a:buChar char="−"/>
              <a:tabLst>
                <a:tab pos="169863" algn="l"/>
              </a:tabLst>
            </a:pPr>
            <a:r>
              <a:rPr lang="fr-FR" sz="2800" b="1" dirty="0" smtClean="0">
                <a:solidFill>
                  <a:srgbClr val="FFFFFF"/>
                </a:solidFill>
                <a:latin typeface="Arial Narrow" pitchFamily="34" charset="0"/>
              </a:rPr>
              <a:t>Social</a:t>
            </a:r>
            <a:r>
              <a:rPr lang="sl-SI" sz="2800" b="1" dirty="0" smtClean="0">
                <a:solidFill>
                  <a:srgbClr val="FFFFFF"/>
                </a:solidFill>
                <a:latin typeface="Arial Narrow" pitchFamily="34" charset="0"/>
              </a:rPr>
              <a:t>ni partnerji  se morajo posvetovati o socialni politiki (člen 154) </a:t>
            </a:r>
            <a:endParaRPr lang="fr-FR" sz="2800" b="1" dirty="0">
              <a:solidFill>
                <a:srgbClr val="FFFFFF"/>
              </a:solidFill>
              <a:latin typeface="Arial Narrow" pitchFamily="34" charset="0"/>
            </a:endParaRPr>
          </a:p>
          <a:p>
            <a:pPr marL="714375" lvl="1" indent="-244475">
              <a:lnSpc>
                <a:spcPts val="2800"/>
              </a:lnSpc>
              <a:buClr>
                <a:srgbClr val="FFF200"/>
              </a:buClr>
              <a:buFont typeface="Arial Narrow" pitchFamily="34" charset="0"/>
              <a:buChar char="−"/>
              <a:tabLst>
                <a:tab pos="169863" algn="l"/>
              </a:tabLst>
            </a:pPr>
            <a:r>
              <a:rPr lang="fr-FR" sz="2800" b="1" dirty="0" smtClean="0">
                <a:solidFill>
                  <a:srgbClr val="FFFFFF"/>
                </a:solidFill>
                <a:latin typeface="Arial Narrow" pitchFamily="34" charset="0"/>
              </a:rPr>
              <a:t>Social</a:t>
            </a:r>
            <a:r>
              <a:rPr lang="sl-SI" sz="2800" b="1" dirty="0" smtClean="0">
                <a:solidFill>
                  <a:srgbClr val="FFFFFF"/>
                </a:solidFill>
                <a:latin typeface="Arial Narrow" pitchFamily="34" charset="0"/>
              </a:rPr>
              <a:t>ni partnerji se lahko odločijo za pogajanja za </a:t>
            </a:r>
            <a:r>
              <a:rPr lang="fr-FR" sz="2800" b="1" dirty="0" smtClean="0"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sl-SI" sz="2800" b="1" dirty="0" smtClean="0">
                <a:solidFill>
                  <a:srgbClr val="FFFFFF"/>
                </a:solidFill>
                <a:latin typeface="Arial Narrow" pitchFamily="34" charset="0"/>
              </a:rPr>
              <a:t>avtonomne sporazume</a:t>
            </a:r>
            <a:r>
              <a:rPr lang="fr-FR" sz="2800" b="1" dirty="0" smtClean="0">
                <a:solidFill>
                  <a:srgbClr val="FFFFFF"/>
                </a:solidFill>
                <a:latin typeface="Arial Narrow" pitchFamily="34" charset="0"/>
              </a:rPr>
              <a:t> (</a:t>
            </a:r>
            <a:r>
              <a:rPr lang="sl-SI" sz="2800" b="1" dirty="0" smtClean="0">
                <a:solidFill>
                  <a:srgbClr val="FFFFFF"/>
                </a:solidFill>
                <a:latin typeface="Arial Narrow" pitchFamily="34" charset="0"/>
              </a:rPr>
              <a:t>člen</a:t>
            </a:r>
            <a:r>
              <a:rPr lang="fr-FR" sz="2800" b="1" dirty="0" smtClean="0"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fr-FR" sz="2800" b="1" dirty="0">
                <a:solidFill>
                  <a:srgbClr val="FFFFFF"/>
                </a:solidFill>
                <a:latin typeface="Arial Narrow" pitchFamily="34" charset="0"/>
              </a:rPr>
              <a:t>155)</a:t>
            </a:r>
          </a:p>
          <a:p>
            <a:pPr marL="168275" indent="-155575">
              <a:lnSpc>
                <a:spcPts val="2600"/>
              </a:lnSpc>
              <a:spcBef>
                <a:spcPts val="38"/>
              </a:spcBef>
              <a:buClr>
                <a:srgbClr val="FFF200"/>
              </a:buClr>
              <a:buFont typeface="Arial Narrow" pitchFamily="34" charset="0"/>
              <a:buChar char="•"/>
              <a:tabLst>
                <a:tab pos="169863" algn="l"/>
              </a:tabLst>
            </a:pPr>
            <a:endParaRPr lang="fr-FR" sz="2800" dirty="0"/>
          </a:p>
          <a:p>
            <a:pPr marL="168275" indent="-155575">
              <a:buClr>
                <a:srgbClr val="FFF200"/>
              </a:buClr>
              <a:buFont typeface="Arial Narrow" pitchFamily="34" charset="0"/>
              <a:buChar char="•"/>
              <a:tabLst>
                <a:tab pos="169863" algn="l"/>
              </a:tabLst>
            </a:pPr>
            <a:r>
              <a:rPr lang="sl-SI" sz="2800" b="1" dirty="0" smtClean="0">
                <a:solidFill>
                  <a:srgbClr val="FFFFFF"/>
                </a:solidFill>
                <a:latin typeface="Arial Narrow" pitchFamily="34" charset="0"/>
              </a:rPr>
              <a:t>Samostojnost in neodvisnost socialnih partnerjev</a:t>
            </a:r>
            <a:endParaRPr lang="fr-FR" sz="2800" b="1" dirty="0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4112" name="object 18"/>
          <p:cNvSpPr txBox="1">
            <a:spLocks noChangeArrowheads="1"/>
          </p:cNvSpPr>
          <p:nvPr/>
        </p:nvSpPr>
        <p:spPr bwMode="auto">
          <a:xfrm>
            <a:off x="444500" y="7026275"/>
            <a:ext cx="46736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2700"/>
            <a:r>
              <a:rPr lang="fr-FR" sz="1000">
                <a:solidFill>
                  <a:srgbClr val="ED1D24"/>
                </a:solidFill>
                <a:latin typeface="Arial Narrow" pitchFamily="34" charset="0"/>
              </a:rPr>
              <a:t>&lt;</a:t>
            </a:r>
            <a:fld id="{73858ACE-106B-407B-BC2D-1E09B2F2ED3D}" type="slidenum">
              <a:rPr lang="fr-FR" sz="1000">
                <a:solidFill>
                  <a:srgbClr val="ED1D24"/>
                </a:solidFill>
                <a:latin typeface="Arial Narrow" pitchFamily="34" charset="0"/>
              </a:rPr>
              <a:pPr marL="12700"/>
              <a:t>2</a:t>
            </a:fld>
            <a:r>
              <a:rPr lang="fr-FR" sz="1000">
                <a:solidFill>
                  <a:srgbClr val="ED1D24"/>
                </a:solidFill>
                <a:latin typeface="Arial Narrow" pitchFamily="34" charset="0"/>
              </a:rPr>
              <a:t>&gt;</a:t>
            </a:r>
            <a:r>
              <a:rPr lang="fr-FR" sz="1000">
                <a:solidFill>
                  <a:schemeClr val="bg1"/>
                </a:solidFill>
                <a:latin typeface="Arial Narrow" pitchFamily="34" charset="0"/>
              </a:rPr>
              <a:t> FIEC-EFBWW : Project on H&amp;S dissemination</a:t>
            </a:r>
          </a:p>
        </p:txBody>
      </p:sp>
      <p:sp>
        <p:nvSpPr>
          <p:cNvPr id="4113" name="object 16"/>
          <p:cNvSpPr txBox="1">
            <a:spLocks noChangeArrowheads="1"/>
          </p:cNvSpPr>
          <p:nvPr/>
        </p:nvSpPr>
        <p:spPr bwMode="auto">
          <a:xfrm>
            <a:off x="444500" y="1158875"/>
            <a:ext cx="5441950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2700"/>
            <a:r>
              <a:rPr lang="sl-SI" sz="4500" b="1" dirty="0" smtClean="0">
                <a:solidFill>
                  <a:srgbClr val="FFF200"/>
                </a:solidFill>
                <a:latin typeface="Arial Narrow" pitchFamily="34" charset="0"/>
              </a:rPr>
              <a:t>Evropski s</a:t>
            </a:r>
            <a:r>
              <a:rPr lang="fr-FR" sz="4500" b="1" dirty="0" smtClean="0">
                <a:solidFill>
                  <a:srgbClr val="FFF200"/>
                </a:solidFill>
                <a:latin typeface="Arial Narrow" pitchFamily="34" charset="0"/>
              </a:rPr>
              <a:t>ocial</a:t>
            </a:r>
            <a:r>
              <a:rPr lang="sl-SI" sz="4500" b="1" dirty="0" smtClean="0">
                <a:solidFill>
                  <a:srgbClr val="FFF200"/>
                </a:solidFill>
                <a:latin typeface="Arial Narrow" pitchFamily="34" charset="0"/>
              </a:rPr>
              <a:t>ni dialog</a:t>
            </a:r>
            <a:endParaRPr lang="fr-FR" sz="4500" dirty="0">
              <a:latin typeface="Arial Narrow" pitchFamily="34" charset="0"/>
            </a:endParaRPr>
          </a:p>
        </p:txBody>
      </p:sp>
      <p:pic>
        <p:nvPicPr>
          <p:cNvPr id="4114" name="Picture 18" descr="logo efbww_l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2225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bject 2"/>
          <p:cNvSpPr>
            <a:spLocks noChangeArrowheads="1"/>
          </p:cNvSpPr>
          <p:nvPr/>
        </p:nvSpPr>
        <p:spPr bwMode="auto">
          <a:xfrm>
            <a:off x="6350" y="0"/>
            <a:ext cx="10685463" cy="7559675"/>
          </a:xfrm>
          <a:custGeom>
            <a:avLst/>
            <a:gdLst>
              <a:gd name="T0" fmla="*/ 0 w 10685780"/>
              <a:gd name="T1" fmla="*/ 0 h 7560309"/>
              <a:gd name="T2" fmla="*/ 10685780 w 10685780"/>
              <a:gd name="T3" fmla="*/ 7560309 h 7560309"/>
            </a:gdLst>
            <a:ahLst/>
            <a:cxnLst/>
            <a:rect l="T0" t="T1" r="T2" b="T3"/>
            <a:pathLst>
              <a:path w="10685780" h="7560309">
                <a:moveTo>
                  <a:pt x="0" y="7559992"/>
                </a:moveTo>
                <a:lnTo>
                  <a:pt x="10685640" y="7559992"/>
                </a:lnTo>
                <a:lnTo>
                  <a:pt x="10685640" y="0"/>
                </a:lnTo>
                <a:lnTo>
                  <a:pt x="0" y="0"/>
                </a:lnTo>
                <a:lnTo>
                  <a:pt x="0" y="7559992"/>
                </a:lnTo>
                <a:close/>
              </a:path>
            </a:pathLst>
          </a:custGeom>
          <a:solidFill>
            <a:srgbClr val="034EA2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5123" name="object 3"/>
          <p:cNvSpPr>
            <a:spLocks noChangeArrowheads="1"/>
          </p:cNvSpPr>
          <p:nvPr/>
        </p:nvSpPr>
        <p:spPr bwMode="auto">
          <a:xfrm>
            <a:off x="8843963" y="0"/>
            <a:ext cx="1847850" cy="1784350"/>
          </a:xfrm>
          <a:custGeom>
            <a:avLst/>
            <a:gdLst>
              <a:gd name="T0" fmla="*/ 0 w 1847850"/>
              <a:gd name="T1" fmla="*/ 0 h 1784985"/>
              <a:gd name="T2" fmla="*/ 1847850 w 1847850"/>
              <a:gd name="T3" fmla="*/ 1784985 h 1784985"/>
            </a:gdLst>
            <a:ahLst/>
            <a:cxnLst/>
            <a:rect l="T0" t="T1" r="T2" b="T3"/>
            <a:pathLst>
              <a:path w="1847850" h="1784985">
                <a:moveTo>
                  <a:pt x="0" y="1784616"/>
                </a:moveTo>
                <a:lnTo>
                  <a:pt x="1847646" y="1784616"/>
                </a:lnTo>
                <a:lnTo>
                  <a:pt x="1847646" y="0"/>
                </a:lnTo>
                <a:lnTo>
                  <a:pt x="0" y="0"/>
                </a:lnTo>
                <a:lnTo>
                  <a:pt x="0" y="1784616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5124" name="object 4"/>
          <p:cNvSpPr>
            <a:spLocks noChangeArrowheads="1"/>
          </p:cNvSpPr>
          <p:nvPr/>
        </p:nvSpPr>
        <p:spPr bwMode="auto">
          <a:xfrm>
            <a:off x="9542463" y="1236663"/>
            <a:ext cx="1149350" cy="1214437"/>
          </a:xfrm>
          <a:custGeom>
            <a:avLst/>
            <a:gdLst>
              <a:gd name="T0" fmla="*/ 0 w 1149350"/>
              <a:gd name="T1" fmla="*/ 0 h 1214755"/>
              <a:gd name="T2" fmla="*/ 1149350 w 1149350"/>
              <a:gd name="T3" fmla="*/ 1214755 h 1214755"/>
            </a:gdLst>
            <a:ahLst/>
            <a:cxnLst/>
            <a:rect l="T0" t="T1" r="T2" b="T3"/>
            <a:pathLst>
              <a:path w="1149350" h="1214755">
                <a:moveTo>
                  <a:pt x="0" y="1214335"/>
                </a:moveTo>
                <a:lnTo>
                  <a:pt x="1149248" y="1214335"/>
                </a:lnTo>
                <a:lnTo>
                  <a:pt x="1149248" y="0"/>
                </a:lnTo>
                <a:lnTo>
                  <a:pt x="0" y="0"/>
                </a:lnTo>
                <a:lnTo>
                  <a:pt x="0" y="1214335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5125" name="object 5"/>
          <p:cNvSpPr>
            <a:spLocks noChangeArrowheads="1"/>
          </p:cNvSpPr>
          <p:nvPr/>
        </p:nvSpPr>
        <p:spPr bwMode="auto">
          <a:xfrm>
            <a:off x="9412288" y="666750"/>
            <a:ext cx="201612" cy="600075"/>
          </a:xfrm>
          <a:custGeom>
            <a:avLst/>
            <a:gdLst>
              <a:gd name="T0" fmla="*/ 0 w 201295"/>
              <a:gd name="T1" fmla="*/ 0 h 599440"/>
              <a:gd name="T2" fmla="*/ 201295 w 201295"/>
              <a:gd name="T3" fmla="*/ 599440 h 599440"/>
            </a:gdLst>
            <a:ahLst/>
            <a:cxnLst/>
            <a:rect l="T0" t="T1" r="T2" b="T3"/>
            <a:pathLst>
              <a:path w="201295" h="599440">
                <a:moveTo>
                  <a:pt x="0" y="598893"/>
                </a:moveTo>
                <a:lnTo>
                  <a:pt x="201307" y="598893"/>
                </a:lnTo>
                <a:lnTo>
                  <a:pt x="201307" y="0"/>
                </a:lnTo>
                <a:lnTo>
                  <a:pt x="0" y="0"/>
                </a:lnTo>
                <a:lnTo>
                  <a:pt x="0" y="598893"/>
                </a:lnTo>
                <a:close/>
              </a:path>
            </a:pathLst>
          </a:custGeom>
          <a:solidFill>
            <a:srgbClr val="EF3E2C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5126" name="object 6"/>
          <p:cNvSpPr>
            <a:spLocks noChangeArrowheads="1"/>
          </p:cNvSpPr>
          <p:nvPr/>
        </p:nvSpPr>
        <p:spPr bwMode="auto">
          <a:xfrm>
            <a:off x="9613900" y="477838"/>
            <a:ext cx="184150" cy="600075"/>
          </a:xfrm>
          <a:custGeom>
            <a:avLst/>
            <a:gdLst>
              <a:gd name="T0" fmla="*/ 0 w 184784"/>
              <a:gd name="T1" fmla="*/ 0 h 599440"/>
              <a:gd name="T2" fmla="*/ 184784 w 184784"/>
              <a:gd name="T3" fmla="*/ 599440 h 599440"/>
            </a:gdLst>
            <a:ahLst/>
            <a:cxnLst/>
            <a:rect l="T0" t="T1" r="T2" b="T3"/>
            <a:pathLst>
              <a:path w="184784" h="599440">
                <a:moveTo>
                  <a:pt x="0" y="0"/>
                </a:moveTo>
                <a:lnTo>
                  <a:pt x="184238" y="0"/>
                </a:lnTo>
                <a:lnTo>
                  <a:pt x="184238" y="598893"/>
                </a:lnTo>
                <a:lnTo>
                  <a:pt x="0" y="59889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5127" name="object 7"/>
          <p:cNvSpPr>
            <a:spLocks noChangeArrowheads="1"/>
          </p:cNvSpPr>
          <p:nvPr/>
        </p:nvSpPr>
        <p:spPr bwMode="auto">
          <a:xfrm>
            <a:off x="9613900" y="477838"/>
            <a:ext cx="184150" cy="600075"/>
          </a:xfrm>
          <a:custGeom>
            <a:avLst/>
            <a:gdLst>
              <a:gd name="T0" fmla="*/ 0 w 184784"/>
              <a:gd name="T1" fmla="*/ 0 h 599440"/>
              <a:gd name="T2" fmla="*/ 184784 w 184784"/>
              <a:gd name="T3" fmla="*/ 599440 h 599440"/>
            </a:gdLst>
            <a:ahLst/>
            <a:cxnLst/>
            <a:rect l="T0" t="T1" r="T2" b="T3"/>
            <a:pathLst>
              <a:path w="184784" h="599440">
                <a:moveTo>
                  <a:pt x="0" y="0"/>
                </a:moveTo>
                <a:lnTo>
                  <a:pt x="184238" y="0"/>
                </a:lnTo>
                <a:lnTo>
                  <a:pt x="184238" y="598893"/>
                </a:lnTo>
                <a:lnTo>
                  <a:pt x="0" y="598893"/>
                </a:lnTo>
                <a:lnTo>
                  <a:pt x="0" y="0"/>
                </a:lnTo>
                <a:close/>
              </a:path>
            </a:pathLst>
          </a:custGeom>
          <a:noFill/>
          <a:ln w="11836">
            <a:solidFill>
              <a:srgbClr val="EF3E2C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5128" name="object 8"/>
          <p:cNvSpPr>
            <a:spLocks noChangeArrowheads="1"/>
          </p:cNvSpPr>
          <p:nvPr/>
        </p:nvSpPr>
        <p:spPr bwMode="auto">
          <a:xfrm>
            <a:off x="9798050" y="666750"/>
            <a:ext cx="201613" cy="600075"/>
          </a:xfrm>
          <a:custGeom>
            <a:avLst/>
            <a:gdLst>
              <a:gd name="T0" fmla="*/ 0 w 201295"/>
              <a:gd name="T1" fmla="*/ 0 h 599440"/>
              <a:gd name="T2" fmla="*/ 201295 w 201295"/>
              <a:gd name="T3" fmla="*/ 599440 h 599440"/>
            </a:gdLst>
            <a:ahLst/>
            <a:cxnLst/>
            <a:rect l="T0" t="T1" r="T2" b="T3"/>
            <a:pathLst>
              <a:path w="201295" h="599440">
                <a:moveTo>
                  <a:pt x="0" y="598893"/>
                </a:moveTo>
                <a:lnTo>
                  <a:pt x="201307" y="598893"/>
                </a:lnTo>
                <a:lnTo>
                  <a:pt x="201307" y="0"/>
                </a:lnTo>
                <a:lnTo>
                  <a:pt x="0" y="0"/>
                </a:lnTo>
                <a:lnTo>
                  <a:pt x="0" y="598893"/>
                </a:lnTo>
                <a:close/>
              </a:path>
            </a:pathLst>
          </a:custGeom>
          <a:solidFill>
            <a:srgbClr val="EF3E2C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5129" name="object 9"/>
          <p:cNvSpPr>
            <a:spLocks noChangeArrowheads="1"/>
          </p:cNvSpPr>
          <p:nvPr/>
        </p:nvSpPr>
        <p:spPr bwMode="auto">
          <a:xfrm>
            <a:off x="9999663" y="477838"/>
            <a:ext cx="184150" cy="600075"/>
          </a:xfrm>
          <a:custGeom>
            <a:avLst/>
            <a:gdLst>
              <a:gd name="T0" fmla="*/ 0 w 184784"/>
              <a:gd name="T1" fmla="*/ 0 h 599440"/>
              <a:gd name="T2" fmla="*/ 184784 w 184784"/>
              <a:gd name="T3" fmla="*/ 599440 h 599440"/>
            </a:gdLst>
            <a:ahLst/>
            <a:cxnLst/>
            <a:rect l="T0" t="T1" r="T2" b="T3"/>
            <a:pathLst>
              <a:path w="184784" h="599440">
                <a:moveTo>
                  <a:pt x="0" y="598893"/>
                </a:moveTo>
                <a:lnTo>
                  <a:pt x="184238" y="598893"/>
                </a:lnTo>
                <a:lnTo>
                  <a:pt x="184238" y="0"/>
                </a:lnTo>
                <a:lnTo>
                  <a:pt x="0" y="0"/>
                </a:lnTo>
                <a:lnTo>
                  <a:pt x="0" y="59889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5130" name="object 10"/>
          <p:cNvSpPr>
            <a:spLocks noChangeArrowheads="1"/>
          </p:cNvSpPr>
          <p:nvPr/>
        </p:nvSpPr>
        <p:spPr bwMode="auto">
          <a:xfrm>
            <a:off x="9999663" y="477838"/>
            <a:ext cx="184150" cy="600075"/>
          </a:xfrm>
          <a:custGeom>
            <a:avLst/>
            <a:gdLst>
              <a:gd name="T0" fmla="*/ 0 w 184784"/>
              <a:gd name="T1" fmla="*/ 0 h 599440"/>
              <a:gd name="T2" fmla="*/ 184784 w 184784"/>
              <a:gd name="T3" fmla="*/ 599440 h 599440"/>
            </a:gdLst>
            <a:ahLst/>
            <a:cxnLst/>
            <a:rect l="T0" t="T1" r="T2" b="T3"/>
            <a:pathLst>
              <a:path w="184784" h="599440">
                <a:moveTo>
                  <a:pt x="0" y="0"/>
                </a:moveTo>
                <a:lnTo>
                  <a:pt x="184238" y="0"/>
                </a:lnTo>
                <a:lnTo>
                  <a:pt x="184238" y="598893"/>
                </a:lnTo>
                <a:lnTo>
                  <a:pt x="0" y="598893"/>
                </a:lnTo>
                <a:lnTo>
                  <a:pt x="0" y="0"/>
                </a:lnTo>
                <a:close/>
              </a:path>
            </a:pathLst>
          </a:custGeom>
          <a:noFill/>
          <a:ln w="11836">
            <a:solidFill>
              <a:srgbClr val="EF3E2C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5131" name="object 11"/>
          <p:cNvSpPr>
            <a:spLocks noChangeArrowheads="1"/>
          </p:cNvSpPr>
          <p:nvPr/>
        </p:nvSpPr>
        <p:spPr bwMode="auto">
          <a:xfrm>
            <a:off x="9705975" y="763588"/>
            <a:ext cx="0" cy="214312"/>
          </a:xfrm>
          <a:custGeom>
            <a:avLst/>
            <a:gdLst>
              <a:gd name="T0" fmla="*/ 0 h 213994"/>
              <a:gd name="T1" fmla="*/ 213994 h 213994"/>
            </a:gdLst>
            <a:ahLst/>
            <a:cxnLst/>
            <a:rect l="0" t="T0" r="0" b="T1"/>
            <a:pathLst>
              <a:path h="213994">
                <a:moveTo>
                  <a:pt x="0" y="0"/>
                </a:moveTo>
                <a:lnTo>
                  <a:pt x="0" y="213728"/>
                </a:lnTo>
              </a:path>
            </a:pathLst>
          </a:custGeom>
          <a:noFill/>
          <a:ln w="30886">
            <a:solidFill>
              <a:srgbClr val="EF3E2C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5132" name="object 12"/>
          <p:cNvSpPr>
            <a:spLocks noChangeArrowheads="1"/>
          </p:cNvSpPr>
          <p:nvPr/>
        </p:nvSpPr>
        <p:spPr bwMode="auto">
          <a:xfrm>
            <a:off x="9859963" y="763588"/>
            <a:ext cx="77787" cy="214312"/>
          </a:xfrm>
          <a:custGeom>
            <a:avLst/>
            <a:gdLst>
              <a:gd name="T0" fmla="*/ 0 w 78104"/>
              <a:gd name="T1" fmla="*/ 0 h 213994"/>
              <a:gd name="T2" fmla="*/ 78104 w 78104"/>
              <a:gd name="T3" fmla="*/ 213994 h 213994"/>
            </a:gdLst>
            <a:ahLst/>
            <a:cxnLst/>
            <a:rect l="T0" t="T1" r="T2" b="T3"/>
            <a:pathLst>
              <a:path w="78104" h="213994">
                <a:moveTo>
                  <a:pt x="77825" y="0"/>
                </a:moveTo>
                <a:lnTo>
                  <a:pt x="0" y="0"/>
                </a:lnTo>
                <a:lnTo>
                  <a:pt x="0" y="213728"/>
                </a:lnTo>
                <a:lnTo>
                  <a:pt x="77825" y="213728"/>
                </a:lnTo>
                <a:lnTo>
                  <a:pt x="77825" y="188468"/>
                </a:lnTo>
                <a:lnTo>
                  <a:pt x="29616" y="188468"/>
                </a:lnTo>
                <a:lnTo>
                  <a:pt x="29616" y="112941"/>
                </a:lnTo>
                <a:lnTo>
                  <a:pt x="77825" y="112941"/>
                </a:lnTo>
                <a:lnTo>
                  <a:pt x="77825" y="87693"/>
                </a:lnTo>
                <a:lnTo>
                  <a:pt x="29616" y="87693"/>
                </a:lnTo>
                <a:lnTo>
                  <a:pt x="29616" y="25260"/>
                </a:lnTo>
                <a:lnTo>
                  <a:pt x="77825" y="25260"/>
                </a:lnTo>
                <a:lnTo>
                  <a:pt x="77825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5133" name="object 13"/>
          <p:cNvSpPr>
            <a:spLocks noChangeArrowheads="1"/>
          </p:cNvSpPr>
          <p:nvPr/>
        </p:nvSpPr>
        <p:spPr bwMode="auto">
          <a:xfrm>
            <a:off x="10034588" y="758825"/>
            <a:ext cx="114300" cy="222250"/>
          </a:xfrm>
          <a:custGeom>
            <a:avLst/>
            <a:gdLst>
              <a:gd name="T0" fmla="*/ 0 w 114300"/>
              <a:gd name="T1" fmla="*/ 0 h 222250"/>
              <a:gd name="T2" fmla="*/ 114300 w 114300"/>
              <a:gd name="T3" fmla="*/ 222250 h 222250"/>
            </a:gdLst>
            <a:ahLst/>
            <a:cxnLst/>
            <a:rect l="T0" t="T1" r="T2" b="T3"/>
            <a:pathLst>
              <a:path w="114300" h="222250">
                <a:moveTo>
                  <a:pt x="57012" y="0"/>
                </a:moveTo>
                <a:lnTo>
                  <a:pt x="21993" y="17312"/>
                </a:lnTo>
                <a:lnTo>
                  <a:pt x="5233" y="55296"/>
                </a:lnTo>
                <a:lnTo>
                  <a:pt x="200" y="100407"/>
                </a:lnTo>
                <a:lnTo>
                  <a:pt x="0" y="114687"/>
                </a:lnTo>
                <a:lnTo>
                  <a:pt x="804" y="136685"/>
                </a:lnTo>
                <a:lnTo>
                  <a:pt x="10284" y="186313"/>
                </a:lnTo>
                <a:lnTo>
                  <a:pt x="40581" y="218527"/>
                </a:lnTo>
                <a:lnTo>
                  <a:pt x="63860" y="222125"/>
                </a:lnTo>
                <a:lnTo>
                  <a:pt x="78204" y="219082"/>
                </a:lnTo>
                <a:lnTo>
                  <a:pt x="89891" y="212758"/>
                </a:lnTo>
                <a:lnTo>
                  <a:pt x="99124" y="203633"/>
                </a:lnTo>
                <a:lnTo>
                  <a:pt x="104154" y="195382"/>
                </a:lnTo>
                <a:lnTo>
                  <a:pt x="56140" y="195382"/>
                </a:lnTo>
                <a:lnTo>
                  <a:pt x="49219" y="192480"/>
                </a:lnTo>
                <a:lnTo>
                  <a:pt x="33693" y="151068"/>
                </a:lnTo>
                <a:lnTo>
                  <a:pt x="31335" y="92986"/>
                </a:lnTo>
                <a:lnTo>
                  <a:pt x="32560" y="75679"/>
                </a:lnTo>
                <a:lnTo>
                  <a:pt x="44112" y="35899"/>
                </a:lnTo>
                <a:lnTo>
                  <a:pt x="60638" y="26629"/>
                </a:lnTo>
                <a:lnTo>
                  <a:pt x="102966" y="26629"/>
                </a:lnTo>
                <a:lnTo>
                  <a:pt x="101288" y="23168"/>
                </a:lnTo>
                <a:lnTo>
                  <a:pt x="93030" y="12919"/>
                </a:lnTo>
                <a:lnTo>
                  <a:pt x="82925" y="5676"/>
                </a:lnTo>
                <a:lnTo>
                  <a:pt x="70933" y="1387"/>
                </a:lnTo>
                <a:lnTo>
                  <a:pt x="57012" y="0"/>
                </a:lnTo>
                <a:close/>
              </a:path>
              <a:path w="114300" h="222250">
                <a:moveTo>
                  <a:pt x="85570" y="154507"/>
                </a:moveTo>
                <a:lnTo>
                  <a:pt x="82504" y="169572"/>
                </a:lnTo>
                <a:lnTo>
                  <a:pt x="76943" y="182720"/>
                </a:lnTo>
                <a:lnTo>
                  <a:pt x="68338" y="191981"/>
                </a:lnTo>
                <a:lnTo>
                  <a:pt x="56140" y="195382"/>
                </a:lnTo>
                <a:lnTo>
                  <a:pt x="104154" y="195382"/>
                </a:lnTo>
                <a:lnTo>
                  <a:pt x="106102" y="192188"/>
                </a:lnTo>
                <a:lnTo>
                  <a:pt x="111026" y="178904"/>
                </a:lnTo>
                <a:lnTo>
                  <a:pt x="114097" y="164262"/>
                </a:lnTo>
                <a:lnTo>
                  <a:pt x="85570" y="154507"/>
                </a:lnTo>
                <a:close/>
              </a:path>
              <a:path w="114300" h="222250">
                <a:moveTo>
                  <a:pt x="102966" y="26629"/>
                </a:moveTo>
                <a:lnTo>
                  <a:pt x="60638" y="26629"/>
                </a:lnTo>
                <a:lnTo>
                  <a:pt x="69858" y="30053"/>
                </a:lnTo>
                <a:lnTo>
                  <a:pt x="77252" y="40352"/>
                </a:lnTo>
                <a:lnTo>
                  <a:pt x="82144" y="58560"/>
                </a:lnTo>
                <a:lnTo>
                  <a:pt x="107741" y="36477"/>
                </a:lnTo>
                <a:lnTo>
                  <a:pt x="102966" y="26629"/>
                </a:lnTo>
                <a:close/>
              </a:path>
            </a:pathLst>
          </a:custGeom>
          <a:solidFill>
            <a:srgbClr val="EF3E2C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5134" name="object 14"/>
          <p:cNvSpPr>
            <a:spLocks noChangeArrowheads="1"/>
          </p:cNvSpPr>
          <p:nvPr/>
        </p:nvSpPr>
        <p:spPr bwMode="auto">
          <a:xfrm>
            <a:off x="9474200" y="763588"/>
            <a:ext cx="77788" cy="214312"/>
          </a:xfrm>
          <a:custGeom>
            <a:avLst/>
            <a:gdLst>
              <a:gd name="T0" fmla="*/ 0 w 78104"/>
              <a:gd name="T1" fmla="*/ 0 h 213994"/>
              <a:gd name="T2" fmla="*/ 78104 w 78104"/>
              <a:gd name="T3" fmla="*/ 213994 h 213994"/>
            </a:gdLst>
            <a:ahLst/>
            <a:cxnLst/>
            <a:rect l="T0" t="T1" r="T2" b="T3"/>
            <a:pathLst>
              <a:path w="78104" h="213994">
                <a:moveTo>
                  <a:pt x="77812" y="0"/>
                </a:moveTo>
                <a:lnTo>
                  <a:pt x="0" y="0"/>
                </a:lnTo>
                <a:lnTo>
                  <a:pt x="0" y="213728"/>
                </a:lnTo>
                <a:lnTo>
                  <a:pt x="29603" y="213728"/>
                </a:lnTo>
                <a:lnTo>
                  <a:pt x="29603" y="112941"/>
                </a:lnTo>
                <a:lnTo>
                  <a:pt x="77812" y="112941"/>
                </a:lnTo>
                <a:lnTo>
                  <a:pt x="77812" y="87693"/>
                </a:lnTo>
                <a:lnTo>
                  <a:pt x="29603" y="87693"/>
                </a:lnTo>
                <a:lnTo>
                  <a:pt x="29603" y="25260"/>
                </a:lnTo>
                <a:lnTo>
                  <a:pt x="77812" y="25260"/>
                </a:lnTo>
                <a:lnTo>
                  <a:pt x="77812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5135" name="object 15"/>
          <p:cNvSpPr txBox="1">
            <a:spLocks noChangeArrowheads="1"/>
          </p:cNvSpPr>
          <p:nvPr/>
        </p:nvSpPr>
        <p:spPr bwMode="auto">
          <a:xfrm>
            <a:off x="1143000" y="2790825"/>
            <a:ext cx="8470900" cy="4067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68275" indent="-155575">
              <a:lnSpc>
                <a:spcPts val="2800"/>
              </a:lnSpc>
              <a:buClr>
                <a:srgbClr val="FFF200"/>
              </a:buClr>
              <a:buSzPct val="101000"/>
              <a:buFont typeface="Arial Narrow" pitchFamily="34" charset="0"/>
              <a:buChar char="•"/>
              <a:tabLst>
                <a:tab pos="169863" algn="l"/>
              </a:tabLst>
            </a:pPr>
            <a:r>
              <a:rPr lang="sl-SI" sz="2800" b="1" dirty="0" err="1" smtClean="0">
                <a:solidFill>
                  <a:srgbClr val="FFFFFF"/>
                </a:solidFill>
                <a:latin typeface="Arial Narrow" pitchFamily="34" charset="0"/>
              </a:rPr>
              <a:t>Medsektorsko</a:t>
            </a:r>
            <a:r>
              <a:rPr lang="fr-FR" sz="2800" b="1" dirty="0" smtClean="0"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fr-FR" sz="2800" b="1" dirty="0">
                <a:solidFill>
                  <a:srgbClr val="FFFFFF"/>
                </a:solidFill>
                <a:latin typeface="Arial Narrow" pitchFamily="34" charset="0"/>
              </a:rPr>
              <a:t>:</a:t>
            </a:r>
            <a:endParaRPr lang="fr-FR" sz="2800" dirty="0">
              <a:latin typeface="Arial Narrow" pitchFamily="34" charset="0"/>
            </a:endParaRPr>
          </a:p>
          <a:p>
            <a:pPr marL="168275" indent="-155575">
              <a:lnSpc>
                <a:spcPts val="2800"/>
              </a:lnSpc>
              <a:buClr>
                <a:srgbClr val="FFF200"/>
              </a:buClr>
              <a:buFont typeface="Arial Narrow" pitchFamily="34" charset="0"/>
              <a:buChar char="•"/>
              <a:tabLst>
                <a:tab pos="169863" algn="l"/>
              </a:tabLst>
            </a:pPr>
            <a:endParaRPr lang="fr-FR" sz="2800" dirty="0"/>
          </a:p>
          <a:p>
            <a:pPr marL="714375" lvl="1" indent="-244475">
              <a:lnSpc>
                <a:spcPts val="2800"/>
              </a:lnSpc>
              <a:buClr>
                <a:srgbClr val="FFF200"/>
              </a:buClr>
              <a:buFont typeface="Arial Narrow" pitchFamily="34" charset="0"/>
              <a:buChar char="−"/>
              <a:tabLst>
                <a:tab pos="169863" algn="l"/>
              </a:tabLst>
            </a:pPr>
            <a:r>
              <a:rPr lang="fr-FR" b="1" dirty="0">
                <a:solidFill>
                  <a:srgbClr val="FFFFFF"/>
                </a:solidFill>
                <a:latin typeface="Arial Narrow" pitchFamily="34" charset="0"/>
              </a:rPr>
              <a:t>BusinessEurope – </a:t>
            </a:r>
            <a:r>
              <a:rPr lang="sl-SI" b="1" dirty="0" smtClean="0">
                <a:solidFill>
                  <a:srgbClr val="FFFFFF"/>
                </a:solidFill>
                <a:latin typeface="Arial Narrow" pitchFamily="34" charset="0"/>
              </a:rPr>
              <a:t>Evropski center za podjetja z javno udeležbo (</a:t>
            </a:r>
            <a:r>
              <a:rPr lang="fr-FR" b="1" dirty="0" smtClean="0">
                <a:solidFill>
                  <a:srgbClr val="FFFFFF"/>
                </a:solidFill>
                <a:latin typeface="Arial Narrow" pitchFamily="34" charset="0"/>
              </a:rPr>
              <a:t>CEEP</a:t>
            </a:r>
            <a:r>
              <a:rPr lang="sl-SI" b="1" dirty="0" smtClean="0">
                <a:solidFill>
                  <a:srgbClr val="FFFFFF"/>
                </a:solidFill>
                <a:latin typeface="Arial Narrow" pitchFamily="34" charset="0"/>
              </a:rPr>
              <a:t>)</a:t>
            </a:r>
            <a:r>
              <a:rPr lang="fr-FR" b="1" dirty="0" smtClean="0"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fr-FR" b="1" dirty="0">
                <a:solidFill>
                  <a:srgbClr val="FFFFFF"/>
                </a:solidFill>
                <a:latin typeface="Arial Narrow" pitchFamily="34" charset="0"/>
              </a:rPr>
              <a:t>– </a:t>
            </a:r>
            <a:r>
              <a:rPr lang="sl-SI" b="1" dirty="0" smtClean="0">
                <a:solidFill>
                  <a:srgbClr val="FFFFFF"/>
                </a:solidFill>
                <a:latin typeface="Arial Narrow" pitchFamily="34" charset="0"/>
              </a:rPr>
              <a:t>Evropsko združenje obrti ter malih in srednje velikih podjetij (</a:t>
            </a:r>
            <a:r>
              <a:rPr lang="fr-FR" b="1" dirty="0" smtClean="0">
                <a:solidFill>
                  <a:srgbClr val="FFFFFF"/>
                </a:solidFill>
                <a:latin typeface="Arial Narrow" pitchFamily="34" charset="0"/>
              </a:rPr>
              <a:t>UEAPME</a:t>
            </a:r>
            <a:r>
              <a:rPr lang="sl-SI" b="1" dirty="0" smtClean="0">
                <a:solidFill>
                  <a:srgbClr val="FFFFFF"/>
                </a:solidFill>
                <a:latin typeface="Arial Narrow" pitchFamily="34" charset="0"/>
              </a:rPr>
              <a:t>) za delodajalce</a:t>
            </a:r>
            <a:endParaRPr lang="fr-FR" b="1" dirty="0">
              <a:solidFill>
                <a:srgbClr val="FFFFFF"/>
              </a:solidFill>
              <a:latin typeface="Arial Narrow" pitchFamily="34" charset="0"/>
            </a:endParaRPr>
          </a:p>
          <a:p>
            <a:pPr marL="714375" lvl="1" indent="-244475">
              <a:lnSpc>
                <a:spcPts val="2800"/>
              </a:lnSpc>
              <a:buClr>
                <a:srgbClr val="FFF200"/>
              </a:buClr>
              <a:buFont typeface="Arial Narrow" pitchFamily="34" charset="0"/>
              <a:buChar char="−"/>
              <a:tabLst>
                <a:tab pos="169863" algn="l"/>
              </a:tabLst>
            </a:pPr>
            <a:r>
              <a:rPr lang="sl-SI" b="1" dirty="0" smtClean="0">
                <a:solidFill>
                  <a:srgbClr val="FFFFFF"/>
                </a:solidFill>
                <a:latin typeface="Arial Narrow" pitchFamily="34" charset="0"/>
              </a:rPr>
              <a:t>Evropska konfederacija sindikatov (</a:t>
            </a:r>
            <a:r>
              <a:rPr lang="fr-FR" b="1" dirty="0" smtClean="0">
                <a:solidFill>
                  <a:srgbClr val="FFFFFF"/>
                </a:solidFill>
                <a:latin typeface="Arial Narrow" pitchFamily="34" charset="0"/>
              </a:rPr>
              <a:t>ETUC </a:t>
            </a:r>
            <a:r>
              <a:rPr lang="sl-SI" b="1" dirty="0" smtClean="0">
                <a:solidFill>
                  <a:srgbClr val="FFFFFF"/>
                </a:solidFill>
                <a:latin typeface="Arial Narrow" pitchFamily="34" charset="0"/>
              </a:rPr>
              <a:t>)</a:t>
            </a:r>
            <a:r>
              <a:rPr lang="fr-FR" b="1" dirty="0" smtClean="0">
                <a:solidFill>
                  <a:srgbClr val="FFFFFF"/>
                </a:solidFill>
                <a:latin typeface="Arial Narrow" pitchFamily="34" charset="0"/>
              </a:rPr>
              <a:t>– </a:t>
            </a:r>
            <a:r>
              <a:rPr lang="fr-FR" b="1" dirty="0">
                <a:solidFill>
                  <a:srgbClr val="FFFFFF"/>
                </a:solidFill>
                <a:latin typeface="Arial Narrow" pitchFamily="34" charset="0"/>
              </a:rPr>
              <a:t>Eurocadres – CEC </a:t>
            </a:r>
            <a:r>
              <a:rPr lang="sl-SI" b="1" dirty="0" smtClean="0">
                <a:solidFill>
                  <a:srgbClr val="FFFFFF"/>
                </a:solidFill>
                <a:latin typeface="Arial Narrow" pitchFamily="34" charset="0"/>
              </a:rPr>
              <a:t>za delavce</a:t>
            </a:r>
            <a:endParaRPr lang="fr-FR" b="1" dirty="0">
              <a:solidFill>
                <a:srgbClr val="FFFFFF"/>
              </a:solidFill>
              <a:latin typeface="Arial Narrow" pitchFamily="34" charset="0"/>
            </a:endParaRPr>
          </a:p>
          <a:p>
            <a:pPr marL="168275" indent="-155575">
              <a:lnSpc>
                <a:spcPts val="2600"/>
              </a:lnSpc>
              <a:spcBef>
                <a:spcPts val="38"/>
              </a:spcBef>
              <a:buClr>
                <a:srgbClr val="FFF200"/>
              </a:buClr>
              <a:buFont typeface="Arial Narrow" pitchFamily="34" charset="0"/>
              <a:buChar char="•"/>
              <a:tabLst>
                <a:tab pos="169863" algn="l"/>
              </a:tabLst>
            </a:pPr>
            <a:endParaRPr lang="fr-FR" sz="2800" dirty="0"/>
          </a:p>
          <a:p>
            <a:pPr marL="168275" indent="-155575">
              <a:buClr>
                <a:srgbClr val="FFF200"/>
              </a:buClr>
              <a:buFont typeface="Arial Narrow" pitchFamily="34" charset="0"/>
              <a:buChar char="•"/>
              <a:tabLst>
                <a:tab pos="169863" algn="l"/>
              </a:tabLst>
            </a:pPr>
            <a:r>
              <a:rPr lang="fr-FR" sz="2800" b="1" dirty="0" smtClean="0">
                <a:solidFill>
                  <a:srgbClr val="FFFFFF"/>
                </a:solidFill>
                <a:latin typeface="Arial Narrow" pitchFamily="34" charset="0"/>
              </a:rPr>
              <a:t>Se</a:t>
            </a:r>
            <a:r>
              <a:rPr lang="sl-SI" sz="2800" b="1" dirty="0" smtClean="0">
                <a:solidFill>
                  <a:srgbClr val="FFFFFF"/>
                </a:solidFill>
                <a:latin typeface="Arial Narrow" pitchFamily="34" charset="0"/>
              </a:rPr>
              <a:t>korsko</a:t>
            </a:r>
            <a:r>
              <a:rPr lang="fr-FR" sz="2800" b="1" dirty="0" smtClean="0">
                <a:solidFill>
                  <a:srgbClr val="FFFFFF"/>
                </a:solidFill>
                <a:latin typeface="Arial Narrow" pitchFamily="34" charset="0"/>
              </a:rPr>
              <a:t> (</a:t>
            </a:r>
            <a:r>
              <a:rPr lang="sl-SI" sz="2800" b="1" dirty="0" smtClean="0">
                <a:solidFill>
                  <a:srgbClr val="FFFFFF"/>
                </a:solidFill>
                <a:latin typeface="Arial Narrow" pitchFamily="34" charset="0"/>
              </a:rPr>
              <a:t>od</a:t>
            </a:r>
            <a:r>
              <a:rPr lang="fr-FR" sz="2800" b="1" dirty="0" smtClean="0"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fr-FR" sz="2800" b="1" dirty="0">
                <a:solidFill>
                  <a:srgbClr val="FFFFFF"/>
                </a:solidFill>
                <a:latin typeface="Arial Narrow" pitchFamily="34" charset="0"/>
              </a:rPr>
              <a:t>1998) :</a:t>
            </a:r>
          </a:p>
          <a:p>
            <a:pPr marL="168275" indent="-155575">
              <a:buClr>
                <a:srgbClr val="FFF200"/>
              </a:buClr>
              <a:buFont typeface="Arial Narrow" pitchFamily="34" charset="0"/>
              <a:buChar char="•"/>
              <a:tabLst>
                <a:tab pos="169863" algn="l"/>
              </a:tabLst>
            </a:pPr>
            <a:endParaRPr lang="fr-FR" sz="2800" b="1" dirty="0">
              <a:solidFill>
                <a:srgbClr val="FFFFFF"/>
              </a:solidFill>
              <a:latin typeface="Arial Narrow" pitchFamily="34" charset="0"/>
            </a:endParaRPr>
          </a:p>
          <a:p>
            <a:pPr marL="714375" lvl="1" indent="-244475">
              <a:lnSpc>
                <a:spcPts val="2800"/>
              </a:lnSpc>
              <a:buClr>
                <a:srgbClr val="FFF200"/>
              </a:buClr>
              <a:buFont typeface="Arial Narrow" pitchFamily="34" charset="0"/>
              <a:buChar char="−"/>
              <a:tabLst>
                <a:tab pos="169863" algn="l"/>
              </a:tabLst>
            </a:pPr>
            <a:r>
              <a:rPr lang="fr-FR" sz="2800" b="1" dirty="0">
                <a:solidFill>
                  <a:srgbClr val="FFFFFF"/>
                </a:solidFill>
                <a:latin typeface="Arial Narrow" pitchFamily="34" charset="0"/>
              </a:rPr>
              <a:t>FIEC </a:t>
            </a:r>
            <a:r>
              <a:rPr lang="sl-SI" sz="2800" b="1" dirty="0" smtClean="0">
                <a:solidFill>
                  <a:srgbClr val="FFFFFF"/>
                </a:solidFill>
                <a:latin typeface="Arial Narrow" pitchFamily="34" charset="0"/>
              </a:rPr>
              <a:t>in</a:t>
            </a:r>
            <a:r>
              <a:rPr lang="fr-FR" sz="2800" b="1" dirty="0" smtClean="0"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fr-FR" sz="2800" b="1" dirty="0">
                <a:solidFill>
                  <a:srgbClr val="FFFFFF"/>
                </a:solidFill>
                <a:latin typeface="Arial Narrow" pitchFamily="34" charset="0"/>
              </a:rPr>
              <a:t>EFBWW </a:t>
            </a:r>
            <a:r>
              <a:rPr lang="sl-SI" sz="2800" b="1" dirty="0" smtClean="0">
                <a:solidFill>
                  <a:srgbClr val="FFFFFF"/>
                </a:solidFill>
                <a:latin typeface="Arial Narrow" pitchFamily="34" charset="0"/>
              </a:rPr>
              <a:t>za gradbeno industrijo</a:t>
            </a:r>
            <a:endParaRPr lang="fr-FR" sz="2800" b="1" dirty="0">
              <a:solidFill>
                <a:srgbClr val="FFFFFF"/>
              </a:solidFill>
              <a:latin typeface="Arial Narrow" pitchFamily="34" charset="0"/>
            </a:endParaRPr>
          </a:p>
          <a:p>
            <a:pPr marL="714375" lvl="1" indent="-244475">
              <a:lnSpc>
                <a:spcPts val="2800"/>
              </a:lnSpc>
              <a:buClr>
                <a:srgbClr val="FFF200"/>
              </a:buClr>
              <a:buFont typeface="Arial Narrow" pitchFamily="34" charset="0"/>
              <a:buChar char="−"/>
              <a:tabLst>
                <a:tab pos="169863" algn="l"/>
              </a:tabLst>
            </a:pPr>
            <a:r>
              <a:rPr lang="fr-FR" sz="2800" b="1" dirty="0">
                <a:solidFill>
                  <a:srgbClr val="FFFFFF"/>
                </a:solidFill>
                <a:latin typeface="Arial Narrow" pitchFamily="34" charset="0"/>
              </a:rPr>
              <a:t>43 </a:t>
            </a:r>
            <a:r>
              <a:rPr lang="fr-FR" sz="2800" b="1" dirty="0" smtClean="0">
                <a:solidFill>
                  <a:srgbClr val="FFFFFF"/>
                </a:solidFill>
                <a:latin typeface="Arial Narrow" pitchFamily="34" charset="0"/>
              </a:rPr>
              <a:t>se</a:t>
            </a:r>
            <a:r>
              <a:rPr lang="sl-SI" sz="2800" b="1" dirty="0" err="1" smtClean="0">
                <a:solidFill>
                  <a:srgbClr val="FFFFFF"/>
                </a:solidFill>
                <a:latin typeface="Arial Narrow" pitchFamily="34" charset="0"/>
              </a:rPr>
              <a:t>ktorskih</a:t>
            </a:r>
            <a:r>
              <a:rPr lang="sl-SI" sz="2800" b="1" dirty="0" smtClean="0">
                <a:solidFill>
                  <a:srgbClr val="FFFFFF"/>
                </a:solidFill>
                <a:latin typeface="Arial Narrow" pitchFamily="34" charset="0"/>
              </a:rPr>
              <a:t> odborov s</a:t>
            </a:r>
            <a:r>
              <a:rPr lang="fr-FR" sz="2800" b="1" dirty="0" smtClean="0"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fr-FR" sz="2800" b="1" dirty="0">
                <a:solidFill>
                  <a:srgbClr val="FFFFFF"/>
                </a:solidFill>
                <a:latin typeface="Arial Narrow" pitchFamily="34" charset="0"/>
              </a:rPr>
              <a:t>66 </a:t>
            </a:r>
            <a:r>
              <a:rPr lang="sl-SI" sz="2800" b="1" dirty="0" smtClean="0">
                <a:solidFill>
                  <a:srgbClr val="FFFFFF"/>
                </a:solidFill>
                <a:latin typeface="Arial Narrow" pitchFamily="34" charset="0"/>
              </a:rPr>
              <a:t>delodajalskimi organizacijami in</a:t>
            </a:r>
            <a:r>
              <a:rPr lang="fr-FR" sz="2800" b="1" dirty="0" smtClean="0"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fr-FR" sz="2800" b="1" dirty="0">
                <a:solidFill>
                  <a:srgbClr val="FFFFFF"/>
                </a:solidFill>
                <a:latin typeface="Arial Narrow" pitchFamily="34" charset="0"/>
              </a:rPr>
              <a:t>16 </a:t>
            </a:r>
            <a:r>
              <a:rPr lang="sl-SI" sz="2800" b="1" dirty="0" smtClean="0">
                <a:solidFill>
                  <a:srgbClr val="FFFFFF"/>
                </a:solidFill>
                <a:latin typeface="Arial Narrow" pitchFamily="34" charset="0"/>
              </a:rPr>
              <a:t>delavskimi organizacijami</a:t>
            </a:r>
            <a:endParaRPr lang="fr-FR" sz="2800" b="1" dirty="0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5136" name="object 18"/>
          <p:cNvSpPr txBox="1">
            <a:spLocks noChangeArrowheads="1"/>
          </p:cNvSpPr>
          <p:nvPr/>
        </p:nvSpPr>
        <p:spPr bwMode="auto">
          <a:xfrm>
            <a:off x="444500" y="6981825"/>
            <a:ext cx="44450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2700"/>
            <a:r>
              <a:rPr lang="fr-FR" sz="1000" dirty="0">
                <a:solidFill>
                  <a:srgbClr val="ED1D24"/>
                </a:solidFill>
                <a:latin typeface="Arial Narrow" pitchFamily="34" charset="0"/>
              </a:rPr>
              <a:t>&lt;</a:t>
            </a:r>
            <a:fld id="{ADB62B6C-2549-4793-8F0F-62B5C26C5A0B}" type="slidenum">
              <a:rPr lang="fr-FR" sz="1000">
                <a:solidFill>
                  <a:srgbClr val="ED1D24"/>
                </a:solidFill>
                <a:latin typeface="Arial Narrow" pitchFamily="34" charset="0"/>
              </a:rPr>
              <a:pPr marL="12700"/>
              <a:t>3</a:t>
            </a:fld>
            <a:r>
              <a:rPr lang="fr-FR" sz="1000" dirty="0">
                <a:solidFill>
                  <a:srgbClr val="ED1D24"/>
                </a:solidFill>
                <a:latin typeface="Arial Narrow" pitchFamily="34" charset="0"/>
              </a:rPr>
              <a:t>&gt; </a:t>
            </a:r>
            <a:r>
              <a:rPr lang="fr-FR" sz="1000" dirty="0">
                <a:solidFill>
                  <a:schemeClr val="bg1"/>
                </a:solidFill>
                <a:latin typeface="Arial Narrow" pitchFamily="34" charset="0"/>
              </a:rPr>
              <a:t>FIEC-EFBWW : Project on H&amp;S </a:t>
            </a:r>
            <a:r>
              <a:rPr lang="fr-FR" sz="1000" dirty="0" smtClean="0">
                <a:solidFill>
                  <a:schemeClr val="bg1"/>
                </a:solidFill>
                <a:latin typeface="Arial Narrow" pitchFamily="34" charset="0"/>
              </a:rPr>
              <a:t>dissemina</a:t>
            </a:r>
            <a:r>
              <a:rPr lang="sl-SI" sz="1000" dirty="0" smtClean="0">
                <a:solidFill>
                  <a:schemeClr val="bg1"/>
                </a:solidFill>
                <a:latin typeface="Arial Narrow" pitchFamily="34" charset="0"/>
              </a:rPr>
              <a:t>korskih odborov s </a:t>
            </a:r>
            <a:r>
              <a:rPr lang="fr-FR" sz="1000" dirty="0" smtClean="0">
                <a:solidFill>
                  <a:schemeClr val="bg1"/>
                </a:solidFill>
                <a:latin typeface="Arial Narrow" pitchFamily="34" charset="0"/>
              </a:rPr>
              <a:t>tion</a:t>
            </a:r>
            <a:endParaRPr lang="fr-FR" sz="10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5137" name="object 16"/>
          <p:cNvSpPr txBox="1">
            <a:spLocks noChangeArrowheads="1"/>
          </p:cNvSpPr>
          <p:nvPr/>
        </p:nvSpPr>
        <p:spPr bwMode="auto">
          <a:xfrm>
            <a:off x="444500" y="1158875"/>
            <a:ext cx="5441950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2700"/>
            <a:r>
              <a:rPr lang="sl-SI" sz="4500" b="1" dirty="0" smtClean="0">
                <a:solidFill>
                  <a:srgbClr val="FFF200"/>
                </a:solidFill>
                <a:latin typeface="Arial Narrow" pitchFamily="34" charset="0"/>
              </a:rPr>
              <a:t>Evropski s</a:t>
            </a:r>
            <a:r>
              <a:rPr lang="fr-FR" sz="4500" b="1" dirty="0" smtClean="0">
                <a:solidFill>
                  <a:srgbClr val="FFF200"/>
                </a:solidFill>
                <a:latin typeface="Arial Narrow" pitchFamily="34" charset="0"/>
              </a:rPr>
              <a:t>ocial</a:t>
            </a:r>
            <a:r>
              <a:rPr lang="sl-SI" sz="4500" b="1" dirty="0" smtClean="0">
                <a:solidFill>
                  <a:srgbClr val="FFF200"/>
                </a:solidFill>
                <a:latin typeface="Arial Narrow" pitchFamily="34" charset="0"/>
              </a:rPr>
              <a:t>ni dialog</a:t>
            </a:r>
            <a:endParaRPr lang="fr-FR" sz="4500" dirty="0">
              <a:latin typeface="Arial Narrow" pitchFamily="34" charset="0"/>
            </a:endParaRPr>
          </a:p>
        </p:txBody>
      </p:sp>
      <p:pic>
        <p:nvPicPr>
          <p:cNvPr id="5138" name="Picture 18" descr="logo efbww_l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2225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bject 2"/>
          <p:cNvSpPr>
            <a:spLocks noChangeArrowheads="1"/>
          </p:cNvSpPr>
          <p:nvPr/>
        </p:nvSpPr>
        <p:spPr bwMode="auto">
          <a:xfrm>
            <a:off x="6350" y="0"/>
            <a:ext cx="10685463" cy="7559675"/>
          </a:xfrm>
          <a:custGeom>
            <a:avLst/>
            <a:gdLst>
              <a:gd name="T0" fmla="*/ 0 w 10685780"/>
              <a:gd name="T1" fmla="*/ 0 h 7560309"/>
              <a:gd name="T2" fmla="*/ 10685780 w 10685780"/>
              <a:gd name="T3" fmla="*/ 7560309 h 7560309"/>
            </a:gdLst>
            <a:ahLst/>
            <a:cxnLst/>
            <a:rect l="T0" t="T1" r="T2" b="T3"/>
            <a:pathLst>
              <a:path w="10685780" h="7560309">
                <a:moveTo>
                  <a:pt x="0" y="7559992"/>
                </a:moveTo>
                <a:lnTo>
                  <a:pt x="10685640" y="7559992"/>
                </a:lnTo>
                <a:lnTo>
                  <a:pt x="10685640" y="0"/>
                </a:lnTo>
                <a:lnTo>
                  <a:pt x="0" y="0"/>
                </a:lnTo>
                <a:lnTo>
                  <a:pt x="0" y="7559992"/>
                </a:lnTo>
                <a:close/>
              </a:path>
            </a:pathLst>
          </a:custGeom>
          <a:solidFill>
            <a:srgbClr val="034EA2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6147" name="object 3"/>
          <p:cNvSpPr>
            <a:spLocks noChangeArrowheads="1"/>
          </p:cNvSpPr>
          <p:nvPr/>
        </p:nvSpPr>
        <p:spPr bwMode="auto">
          <a:xfrm>
            <a:off x="8843963" y="0"/>
            <a:ext cx="1847850" cy="1784350"/>
          </a:xfrm>
          <a:custGeom>
            <a:avLst/>
            <a:gdLst>
              <a:gd name="T0" fmla="*/ 0 w 1847850"/>
              <a:gd name="T1" fmla="*/ 0 h 1784985"/>
              <a:gd name="T2" fmla="*/ 1847850 w 1847850"/>
              <a:gd name="T3" fmla="*/ 1784985 h 1784985"/>
            </a:gdLst>
            <a:ahLst/>
            <a:cxnLst/>
            <a:rect l="T0" t="T1" r="T2" b="T3"/>
            <a:pathLst>
              <a:path w="1847850" h="1784985">
                <a:moveTo>
                  <a:pt x="0" y="1784616"/>
                </a:moveTo>
                <a:lnTo>
                  <a:pt x="1847646" y="1784616"/>
                </a:lnTo>
                <a:lnTo>
                  <a:pt x="1847646" y="0"/>
                </a:lnTo>
                <a:lnTo>
                  <a:pt x="0" y="0"/>
                </a:lnTo>
                <a:lnTo>
                  <a:pt x="0" y="1784616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6148" name="object 4"/>
          <p:cNvSpPr>
            <a:spLocks noChangeArrowheads="1"/>
          </p:cNvSpPr>
          <p:nvPr/>
        </p:nvSpPr>
        <p:spPr bwMode="auto">
          <a:xfrm>
            <a:off x="9542463" y="1236663"/>
            <a:ext cx="1149350" cy="1214437"/>
          </a:xfrm>
          <a:custGeom>
            <a:avLst/>
            <a:gdLst>
              <a:gd name="T0" fmla="*/ 0 w 1149350"/>
              <a:gd name="T1" fmla="*/ 0 h 1214755"/>
              <a:gd name="T2" fmla="*/ 1149350 w 1149350"/>
              <a:gd name="T3" fmla="*/ 1214755 h 1214755"/>
            </a:gdLst>
            <a:ahLst/>
            <a:cxnLst/>
            <a:rect l="T0" t="T1" r="T2" b="T3"/>
            <a:pathLst>
              <a:path w="1149350" h="1214755">
                <a:moveTo>
                  <a:pt x="0" y="1214335"/>
                </a:moveTo>
                <a:lnTo>
                  <a:pt x="1149248" y="1214335"/>
                </a:lnTo>
                <a:lnTo>
                  <a:pt x="1149248" y="0"/>
                </a:lnTo>
                <a:lnTo>
                  <a:pt x="0" y="0"/>
                </a:lnTo>
                <a:lnTo>
                  <a:pt x="0" y="1214335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6149" name="object 5"/>
          <p:cNvSpPr>
            <a:spLocks noChangeArrowheads="1"/>
          </p:cNvSpPr>
          <p:nvPr/>
        </p:nvSpPr>
        <p:spPr bwMode="auto">
          <a:xfrm>
            <a:off x="9412288" y="666750"/>
            <a:ext cx="201612" cy="600075"/>
          </a:xfrm>
          <a:custGeom>
            <a:avLst/>
            <a:gdLst>
              <a:gd name="T0" fmla="*/ 0 w 201295"/>
              <a:gd name="T1" fmla="*/ 0 h 599440"/>
              <a:gd name="T2" fmla="*/ 201295 w 201295"/>
              <a:gd name="T3" fmla="*/ 599440 h 599440"/>
            </a:gdLst>
            <a:ahLst/>
            <a:cxnLst/>
            <a:rect l="T0" t="T1" r="T2" b="T3"/>
            <a:pathLst>
              <a:path w="201295" h="599440">
                <a:moveTo>
                  <a:pt x="0" y="598893"/>
                </a:moveTo>
                <a:lnTo>
                  <a:pt x="201307" y="598893"/>
                </a:lnTo>
                <a:lnTo>
                  <a:pt x="201307" y="0"/>
                </a:lnTo>
                <a:lnTo>
                  <a:pt x="0" y="0"/>
                </a:lnTo>
                <a:lnTo>
                  <a:pt x="0" y="598893"/>
                </a:lnTo>
                <a:close/>
              </a:path>
            </a:pathLst>
          </a:custGeom>
          <a:solidFill>
            <a:srgbClr val="EF3E2C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6150" name="object 6"/>
          <p:cNvSpPr>
            <a:spLocks noChangeArrowheads="1"/>
          </p:cNvSpPr>
          <p:nvPr/>
        </p:nvSpPr>
        <p:spPr bwMode="auto">
          <a:xfrm>
            <a:off x="9613900" y="477838"/>
            <a:ext cx="184150" cy="600075"/>
          </a:xfrm>
          <a:custGeom>
            <a:avLst/>
            <a:gdLst>
              <a:gd name="T0" fmla="*/ 0 w 184784"/>
              <a:gd name="T1" fmla="*/ 0 h 599440"/>
              <a:gd name="T2" fmla="*/ 184784 w 184784"/>
              <a:gd name="T3" fmla="*/ 599440 h 599440"/>
            </a:gdLst>
            <a:ahLst/>
            <a:cxnLst/>
            <a:rect l="T0" t="T1" r="T2" b="T3"/>
            <a:pathLst>
              <a:path w="184784" h="599440">
                <a:moveTo>
                  <a:pt x="0" y="0"/>
                </a:moveTo>
                <a:lnTo>
                  <a:pt x="184238" y="0"/>
                </a:lnTo>
                <a:lnTo>
                  <a:pt x="184238" y="598893"/>
                </a:lnTo>
                <a:lnTo>
                  <a:pt x="0" y="59889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6151" name="object 7"/>
          <p:cNvSpPr>
            <a:spLocks noChangeArrowheads="1"/>
          </p:cNvSpPr>
          <p:nvPr/>
        </p:nvSpPr>
        <p:spPr bwMode="auto">
          <a:xfrm>
            <a:off x="9613900" y="477838"/>
            <a:ext cx="184150" cy="600075"/>
          </a:xfrm>
          <a:custGeom>
            <a:avLst/>
            <a:gdLst>
              <a:gd name="T0" fmla="*/ 0 w 184784"/>
              <a:gd name="T1" fmla="*/ 0 h 599440"/>
              <a:gd name="T2" fmla="*/ 184784 w 184784"/>
              <a:gd name="T3" fmla="*/ 599440 h 599440"/>
            </a:gdLst>
            <a:ahLst/>
            <a:cxnLst/>
            <a:rect l="T0" t="T1" r="T2" b="T3"/>
            <a:pathLst>
              <a:path w="184784" h="599440">
                <a:moveTo>
                  <a:pt x="0" y="0"/>
                </a:moveTo>
                <a:lnTo>
                  <a:pt x="184238" y="0"/>
                </a:lnTo>
                <a:lnTo>
                  <a:pt x="184238" y="598893"/>
                </a:lnTo>
                <a:lnTo>
                  <a:pt x="0" y="598893"/>
                </a:lnTo>
                <a:lnTo>
                  <a:pt x="0" y="0"/>
                </a:lnTo>
                <a:close/>
              </a:path>
            </a:pathLst>
          </a:custGeom>
          <a:noFill/>
          <a:ln w="11836">
            <a:solidFill>
              <a:srgbClr val="EF3E2C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6152" name="object 8"/>
          <p:cNvSpPr>
            <a:spLocks noChangeArrowheads="1"/>
          </p:cNvSpPr>
          <p:nvPr/>
        </p:nvSpPr>
        <p:spPr bwMode="auto">
          <a:xfrm>
            <a:off x="9798050" y="666750"/>
            <a:ext cx="201613" cy="600075"/>
          </a:xfrm>
          <a:custGeom>
            <a:avLst/>
            <a:gdLst>
              <a:gd name="T0" fmla="*/ 0 w 201295"/>
              <a:gd name="T1" fmla="*/ 0 h 599440"/>
              <a:gd name="T2" fmla="*/ 201295 w 201295"/>
              <a:gd name="T3" fmla="*/ 599440 h 599440"/>
            </a:gdLst>
            <a:ahLst/>
            <a:cxnLst/>
            <a:rect l="T0" t="T1" r="T2" b="T3"/>
            <a:pathLst>
              <a:path w="201295" h="599440">
                <a:moveTo>
                  <a:pt x="0" y="598893"/>
                </a:moveTo>
                <a:lnTo>
                  <a:pt x="201307" y="598893"/>
                </a:lnTo>
                <a:lnTo>
                  <a:pt x="201307" y="0"/>
                </a:lnTo>
                <a:lnTo>
                  <a:pt x="0" y="0"/>
                </a:lnTo>
                <a:lnTo>
                  <a:pt x="0" y="598893"/>
                </a:lnTo>
                <a:close/>
              </a:path>
            </a:pathLst>
          </a:custGeom>
          <a:solidFill>
            <a:srgbClr val="EF3E2C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6153" name="object 9"/>
          <p:cNvSpPr>
            <a:spLocks noChangeArrowheads="1"/>
          </p:cNvSpPr>
          <p:nvPr/>
        </p:nvSpPr>
        <p:spPr bwMode="auto">
          <a:xfrm>
            <a:off x="9999663" y="477838"/>
            <a:ext cx="184150" cy="600075"/>
          </a:xfrm>
          <a:custGeom>
            <a:avLst/>
            <a:gdLst>
              <a:gd name="T0" fmla="*/ 0 w 184784"/>
              <a:gd name="T1" fmla="*/ 0 h 599440"/>
              <a:gd name="T2" fmla="*/ 184784 w 184784"/>
              <a:gd name="T3" fmla="*/ 599440 h 599440"/>
            </a:gdLst>
            <a:ahLst/>
            <a:cxnLst/>
            <a:rect l="T0" t="T1" r="T2" b="T3"/>
            <a:pathLst>
              <a:path w="184784" h="599440">
                <a:moveTo>
                  <a:pt x="0" y="598893"/>
                </a:moveTo>
                <a:lnTo>
                  <a:pt x="184238" y="598893"/>
                </a:lnTo>
                <a:lnTo>
                  <a:pt x="184238" y="0"/>
                </a:lnTo>
                <a:lnTo>
                  <a:pt x="0" y="0"/>
                </a:lnTo>
                <a:lnTo>
                  <a:pt x="0" y="59889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6154" name="object 10"/>
          <p:cNvSpPr>
            <a:spLocks noChangeArrowheads="1"/>
          </p:cNvSpPr>
          <p:nvPr/>
        </p:nvSpPr>
        <p:spPr bwMode="auto">
          <a:xfrm>
            <a:off x="9999663" y="477838"/>
            <a:ext cx="184150" cy="600075"/>
          </a:xfrm>
          <a:custGeom>
            <a:avLst/>
            <a:gdLst>
              <a:gd name="T0" fmla="*/ 0 w 184784"/>
              <a:gd name="T1" fmla="*/ 0 h 599440"/>
              <a:gd name="T2" fmla="*/ 184784 w 184784"/>
              <a:gd name="T3" fmla="*/ 599440 h 599440"/>
            </a:gdLst>
            <a:ahLst/>
            <a:cxnLst/>
            <a:rect l="T0" t="T1" r="T2" b="T3"/>
            <a:pathLst>
              <a:path w="184784" h="599440">
                <a:moveTo>
                  <a:pt x="0" y="0"/>
                </a:moveTo>
                <a:lnTo>
                  <a:pt x="184238" y="0"/>
                </a:lnTo>
                <a:lnTo>
                  <a:pt x="184238" y="598893"/>
                </a:lnTo>
                <a:lnTo>
                  <a:pt x="0" y="598893"/>
                </a:lnTo>
                <a:lnTo>
                  <a:pt x="0" y="0"/>
                </a:lnTo>
                <a:close/>
              </a:path>
            </a:pathLst>
          </a:custGeom>
          <a:noFill/>
          <a:ln w="11836">
            <a:solidFill>
              <a:srgbClr val="EF3E2C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6155" name="object 11"/>
          <p:cNvSpPr>
            <a:spLocks noChangeArrowheads="1"/>
          </p:cNvSpPr>
          <p:nvPr/>
        </p:nvSpPr>
        <p:spPr bwMode="auto">
          <a:xfrm>
            <a:off x="9705975" y="763588"/>
            <a:ext cx="0" cy="214312"/>
          </a:xfrm>
          <a:custGeom>
            <a:avLst/>
            <a:gdLst>
              <a:gd name="T0" fmla="*/ 0 h 213994"/>
              <a:gd name="T1" fmla="*/ 213994 h 213994"/>
            </a:gdLst>
            <a:ahLst/>
            <a:cxnLst/>
            <a:rect l="0" t="T0" r="0" b="T1"/>
            <a:pathLst>
              <a:path h="213994">
                <a:moveTo>
                  <a:pt x="0" y="0"/>
                </a:moveTo>
                <a:lnTo>
                  <a:pt x="0" y="213728"/>
                </a:lnTo>
              </a:path>
            </a:pathLst>
          </a:custGeom>
          <a:noFill/>
          <a:ln w="30886">
            <a:solidFill>
              <a:srgbClr val="EF3E2C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6156" name="object 12"/>
          <p:cNvSpPr>
            <a:spLocks noChangeArrowheads="1"/>
          </p:cNvSpPr>
          <p:nvPr/>
        </p:nvSpPr>
        <p:spPr bwMode="auto">
          <a:xfrm>
            <a:off x="9859963" y="763588"/>
            <a:ext cx="77787" cy="214312"/>
          </a:xfrm>
          <a:custGeom>
            <a:avLst/>
            <a:gdLst>
              <a:gd name="T0" fmla="*/ 0 w 78104"/>
              <a:gd name="T1" fmla="*/ 0 h 213994"/>
              <a:gd name="T2" fmla="*/ 78104 w 78104"/>
              <a:gd name="T3" fmla="*/ 213994 h 213994"/>
            </a:gdLst>
            <a:ahLst/>
            <a:cxnLst/>
            <a:rect l="T0" t="T1" r="T2" b="T3"/>
            <a:pathLst>
              <a:path w="78104" h="213994">
                <a:moveTo>
                  <a:pt x="77825" y="0"/>
                </a:moveTo>
                <a:lnTo>
                  <a:pt x="0" y="0"/>
                </a:lnTo>
                <a:lnTo>
                  <a:pt x="0" y="213728"/>
                </a:lnTo>
                <a:lnTo>
                  <a:pt x="77825" y="213728"/>
                </a:lnTo>
                <a:lnTo>
                  <a:pt x="77825" y="188468"/>
                </a:lnTo>
                <a:lnTo>
                  <a:pt x="29616" y="188468"/>
                </a:lnTo>
                <a:lnTo>
                  <a:pt x="29616" y="112941"/>
                </a:lnTo>
                <a:lnTo>
                  <a:pt x="77825" y="112941"/>
                </a:lnTo>
                <a:lnTo>
                  <a:pt x="77825" y="87693"/>
                </a:lnTo>
                <a:lnTo>
                  <a:pt x="29616" y="87693"/>
                </a:lnTo>
                <a:lnTo>
                  <a:pt x="29616" y="25260"/>
                </a:lnTo>
                <a:lnTo>
                  <a:pt x="77825" y="25260"/>
                </a:lnTo>
                <a:lnTo>
                  <a:pt x="77825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6157" name="object 13"/>
          <p:cNvSpPr>
            <a:spLocks noChangeArrowheads="1"/>
          </p:cNvSpPr>
          <p:nvPr/>
        </p:nvSpPr>
        <p:spPr bwMode="auto">
          <a:xfrm>
            <a:off x="10034588" y="758825"/>
            <a:ext cx="114300" cy="222250"/>
          </a:xfrm>
          <a:custGeom>
            <a:avLst/>
            <a:gdLst>
              <a:gd name="T0" fmla="*/ 0 w 114300"/>
              <a:gd name="T1" fmla="*/ 0 h 222250"/>
              <a:gd name="T2" fmla="*/ 114300 w 114300"/>
              <a:gd name="T3" fmla="*/ 222250 h 222250"/>
            </a:gdLst>
            <a:ahLst/>
            <a:cxnLst/>
            <a:rect l="T0" t="T1" r="T2" b="T3"/>
            <a:pathLst>
              <a:path w="114300" h="222250">
                <a:moveTo>
                  <a:pt x="57012" y="0"/>
                </a:moveTo>
                <a:lnTo>
                  <a:pt x="21993" y="17312"/>
                </a:lnTo>
                <a:lnTo>
                  <a:pt x="5233" y="55296"/>
                </a:lnTo>
                <a:lnTo>
                  <a:pt x="200" y="100407"/>
                </a:lnTo>
                <a:lnTo>
                  <a:pt x="0" y="114687"/>
                </a:lnTo>
                <a:lnTo>
                  <a:pt x="804" y="136685"/>
                </a:lnTo>
                <a:lnTo>
                  <a:pt x="10284" y="186313"/>
                </a:lnTo>
                <a:lnTo>
                  <a:pt x="40581" y="218527"/>
                </a:lnTo>
                <a:lnTo>
                  <a:pt x="63860" y="222125"/>
                </a:lnTo>
                <a:lnTo>
                  <a:pt x="78204" y="219082"/>
                </a:lnTo>
                <a:lnTo>
                  <a:pt x="89891" y="212758"/>
                </a:lnTo>
                <a:lnTo>
                  <a:pt x="99124" y="203633"/>
                </a:lnTo>
                <a:lnTo>
                  <a:pt x="104154" y="195382"/>
                </a:lnTo>
                <a:lnTo>
                  <a:pt x="56140" y="195382"/>
                </a:lnTo>
                <a:lnTo>
                  <a:pt x="49219" y="192480"/>
                </a:lnTo>
                <a:lnTo>
                  <a:pt x="33693" y="151068"/>
                </a:lnTo>
                <a:lnTo>
                  <a:pt x="31335" y="92986"/>
                </a:lnTo>
                <a:lnTo>
                  <a:pt x="32560" y="75679"/>
                </a:lnTo>
                <a:lnTo>
                  <a:pt x="44112" y="35899"/>
                </a:lnTo>
                <a:lnTo>
                  <a:pt x="60638" y="26629"/>
                </a:lnTo>
                <a:lnTo>
                  <a:pt x="102966" y="26629"/>
                </a:lnTo>
                <a:lnTo>
                  <a:pt x="101288" y="23168"/>
                </a:lnTo>
                <a:lnTo>
                  <a:pt x="93030" y="12919"/>
                </a:lnTo>
                <a:lnTo>
                  <a:pt x="82925" y="5676"/>
                </a:lnTo>
                <a:lnTo>
                  <a:pt x="70933" y="1387"/>
                </a:lnTo>
                <a:lnTo>
                  <a:pt x="57012" y="0"/>
                </a:lnTo>
                <a:close/>
              </a:path>
              <a:path w="114300" h="222250">
                <a:moveTo>
                  <a:pt x="85570" y="154507"/>
                </a:moveTo>
                <a:lnTo>
                  <a:pt x="82504" y="169572"/>
                </a:lnTo>
                <a:lnTo>
                  <a:pt x="76943" y="182720"/>
                </a:lnTo>
                <a:lnTo>
                  <a:pt x="68338" y="191981"/>
                </a:lnTo>
                <a:lnTo>
                  <a:pt x="56140" y="195382"/>
                </a:lnTo>
                <a:lnTo>
                  <a:pt x="104154" y="195382"/>
                </a:lnTo>
                <a:lnTo>
                  <a:pt x="106102" y="192188"/>
                </a:lnTo>
                <a:lnTo>
                  <a:pt x="111026" y="178904"/>
                </a:lnTo>
                <a:lnTo>
                  <a:pt x="114097" y="164262"/>
                </a:lnTo>
                <a:lnTo>
                  <a:pt x="85570" y="154507"/>
                </a:lnTo>
                <a:close/>
              </a:path>
              <a:path w="114300" h="222250">
                <a:moveTo>
                  <a:pt x="102966" y="26629"/>
                </a:moveTo>
                <a:lnTo>
                  <a:pt x="60638" y="26629"/>
                </a:lnTo>
                <a:lnTo>
                  <a:pt x="69858" y="30053"/>
                </a:lnTo>
                <a:lnTo>
                  <a:pt x="77252" y="40352"/>
                </a:lnTo>
                <a:lnTo>
                  <a:pt x="82144" y="58560"/>
                </a:lnTo>
                <a:lnTo>
                  <a:pt x="107741" y="36477"/>
                </a:lnTo>
                <a:lnTo>
                  <a:pt x="102966" y="26629"/>
                </a:lnTo>
                <a:close/>
              </a:path>
            </a:pathLst>
          </a:custGeom>
          <a:solidFill>
            <a:srgbClr val="EF3E2C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6158" name="object 14"/>
          <p:cNvSpPr>
            <a:spLocks noChangeArrowheads="1"/>
          </p:cNvSpPr>
          <p:nvPr/>
        </p:nvSpPr>
        <p:spPr bwMode="auto">
          <a:xfrm>
            <a:off x="9474200" y="763588"/>
            <a:ext cx="77788" cy="214312"/>
          </a:xfrm>
          <a:custGeom>
            <a:avLst/>
            <a:gdLst>
              <a:gd name="T0" fmla="*/ 0 w 78104"/>
              <a:gd name="T1" fmla="*/ 0 h 213994"/>
              <a:gd name="T2" fmla="*/ 78104 w 78104"/>
              <a:gd name="T3" fmla="*/ 213994 h 213994"/>
            </a:gdLst>
            <a:ahLst/>
            <a:cxnLst/>
            <a:rect l="T0" t="T1" r="T2" b="T3"/>
            <a:pathLst>
              <a:path w="78104" h="213994">
                <a:moveTo>
                  <a:pt x="77812" y="0"/>
                </a:moveTo>
                <a:lnTo>
                  <a:pt x="0" y="0"/>
                </a:lnTo>
                <a:lnTo>
                  <a:pt x="0" y="213728"/>
                </a:lnTo>
                <a:lnTo>
                  <a:pt x="29603" y="213728"/>
                </a:lnTo>
                <a:lnTo>
                  <a:pt x="29603" y="112941"/>
                </a:lnTo>
                <a:lnTo>
                  <a:pt x="77812" y="112941"/>
                </a:lnTo>
                <a:lnTo>
                  <a:pt x="77812" y="87693"/>
                </a:lnTo>
                <a:lnTo>
                  <a:pt x="29603" y="87693"/>
                </a:lnTo>
                <a:lnTo>
                  <a:pt x="29603" y="25260"/>
                </a:lnTo>
                <a:lnTo>
                  <a:pt x="77812" y="25260"/>
                </a:lnTo>
                <a:lnTo>
                  <a:pt x="77812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sl-SI"/>
          </a:p>
        </p:txBody>
      </p:sp>
      <p:sp>
        <p:nvSpPr>
          <p:cNvPr id="6159" name="object 15"/>
          <p:cNvSpPr txBox="1">
            <a:spLocks noChangeArrowheads="1"/>
          </p:cNvSpPr>
          <p:nvPr/>
        </p:nvSpPr>
        <p:spPr bwMode="auto">
          <a:xfrm>
            <a:off x="1143000" y="3128963"/>
            <a:ext cx="8058150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68275" indent="-155575">
              <a:lnSpc>
                <a:spcPts val="2800"/>
              </a:lnSpc>
              <a:buClr>
                <a:srgbClr val="FFF200"/>
              </a:buClr>
              <a:buSzPct val="101000"/>
              <a:buFont typeface="Arial Narrow" pitchFamily="34" charset="0"/>
              <a:buChar char="•"/>
              <a:tabLst>
                <a:tab pos="169863" algn="l"/>
              </a:tabLst>
            </a:pPr>
            <a:r>
              <a:rPr lang="sl-SI" sz="2800" b="1" dirty="0" smtClean="0">
                <a:solidFill>
                  <a:srgbClr val="FFFFFF"/>
                </a:solidFill>
                <a:latin typeface="Arial Narrow" pitchFamily="34" charset="0"/>
              </a:rPr>
              <a:t>Evropska federacija gradbene industrije (</a:t>
            </a:r>
            <a:r>
              <a:rPr lang="fr-FR" sz="2800" b="1" dirty="0" smtClean="0">
                <a:solidFill>
                  <a:srgbClr val="FFFFFF"/>
                </a:solidFill>
                <a:latin typeface="Arial Narrow" pitchFamily="34" charset="0"/>
              </a:rPr>
              <a:t>FIEC</a:t>
            </a:r>
            <a:r>
              <a:rPr lang="sl-SI" sz="2800" b="1" dirty="0" smtClean="0">
                <a:solidFill>
                  <a:srgbClr val="FFFFFF"/>
                </a:solidFill>
                <a:latin typeface="Arial Narrow" pitchFamily="34" charset="0"/>
              </a:rPr>
              <a:t>)</a:t>
            </a:r>
            <a:r>
              <a:rPr lang="fr-FR" sz="2800" b="1" dirty="0" smtClean="0"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fr-FR" sz="2800" b="1" dirty="0">
                <a:solidFill>
                  <a:srgbClr val="FFFFFF"/>
                </a:solidFill>
                <a:latin typeface="Arial Narrow" pitchFamily="34" charset="0"/>
              </a:rPr>
              <a:t>: 33 </a:t>
            </a:r>
            <a:r>
              <a:rPr lang="fr-FR" sz="2800" b="1" dirty="0" smtClean="0">
                <a:solidFill>
                  <a:srgbClr val="FFFFFF"/>
                </a:solidFill>
                <a:latin typeface="Arial Narrow" pitchFamily="34" charset="0"/>
              </a:rPr>
              <a:t>federa</a:t>
            </a:r>
            <a:r>
              <a:rPr lang="sl-SI" sz="2800" b="1" dirty="0" err="1" smtClean="0">
                <a:solidFill>
                  <a:srgbClr val="FFFFFF"/>
                </a:solidFill>
                <a:latin typeface="Arial Narrow" pitchFamily="34" charset="0"/>
              </a:rPr>
              <a:t>cij</a:t>
            </a:r>
            <a:r>
              <a:rPr lang="fr-FR" sz="2800" b="1" dirty="0" smtClean="0"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sl-SI" sz="2800" b="1" dirty="0" smtClean="0">
                <a:solidFill>
                  <a:srgbClr val="FFFFFF"/>
                </a:solidFill>
                <a:latin typeface="Arial Narrow" pitchFamily="34" charset="0"/>
              </a:rPr>
              <a:t>iz</a:t>
            </a:r>
            <a:r>
              <a:rPr lang="fr-FR" sz="2800" b="1" dirty="0" smtClean="0"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fr-FR" sz="2800" b="1" dirty="0">
                <a:solidFill>
                  <a:srgbClr val="FFFFFF"/>
                </a:solidFill>
                <a:latin typeface="Arial Narrow" pitchFamily="34" charset="0"/>
              </a:rPr>
              <a:t>29 </a:t>
            </a:r>
            <a:r>
              <a:rPr lang="sl-SI" sz="2800" b="1" dirty="0" smtClean="0">
                <a:solidFill>
                  <a:srgbClr val="FFFFFF"/>
                </a:solidFill>
                <a:latin typeface="Arial Narrow" pitchFamily="34" charset="0"/>
              </a:rPr>
              <a:t>držav</a:t>
            </a:r>
            <a:endParaRPr lang="fr-FR" sz="2800" b="1" dirty="0">
              <a:solidFill>
                <a:srgbClr val="FFFFFF"/>
              </a:solidFill>
              <a:latin typeface="Arial Narrow" pitchFamily="34" charset="0"/>
            </a:endParaRPr>
          </a:p>
          <a:p>
            <a:pPr marL="168275" indent="-155575">
              <a:lnSpc>
                <a:spcPts val="2800"/>
              </a:lnSpc>
              <a:buClr>
                <a:srgbClr val="FFF200"/>
              </a:buClr>
              <a:buFont typeface="Arial Narrow" pitchFamily="34" charset="0"/>
              <a:buChar char="•"/>
              <a:tabLst>
                <a:tab pos="169863" algn="l"/>
              </a:tabLst>
            </a:pPr>
            <a:endParaRPr lang="fr-FR" sz="2800" dirty="0"/>
          </a:p>
          <a:p>
            <a:pPr marL="168275" indent="-155575">
              <a:buClr>
                <a:srgbClr val="FFF200"/>
              </a:buClr>
              <a:buFont typeface="Arial Narrow" pitchFamily="34" charset="0"/>
              <a:buChar char="•"/>
              <a:tabLst>
                <a:tab pos="169863" algn="l"/>
              </a:tabLst>
            </a:pPr>
            <a:r>
              <a:rPr lang="fr-FR" sz="2800" b="1" dirty="0">
                <a:solidFill>
                  <a:srgbClr val="FFFFFF"/>
                </a:solidFill>
                <a:latin typeface="Arial Narrow" pitchFamily="34" charset="0"/>
              </a:rPr>
              <a:t>EFBWW : 72 </a:t>
            </a:r>
            <a:r>
              <a:rPr lang="sl-SI" sz="2800" b="1" dirty="0" smtClean="0">
                <a:solidFill>
                  <a:srgbClr val="FFFFFF"/>
                </a:solidFill>
                <a:latin typeface="Arial Narrow" pitchFamily="34" charset="0"/>
              </a:rPr>
              <a:t>pridruženih zvez iz 31 držav</a:t>
            </a:r>
            <a:endParaRPr lang="fr-FR" sz="2800" b="1" dirty="0">
              <a:solidFill>
                <a:srgbClr val="FFFFFF"/>
              </a:solidFill>
              <a:latin typeface="Arial Narrow" pitchFamily="34" charset="0"/>
            </a:endParaRPr>
          </a:p>
          <a:p>
            <a:pPr marL="168275" indent="-155575">
              <a:buClr>
                <a:srgbClr val="FFF200"/>
              </a:buClr>
              <a:buFont typeface="Arial Narrow" pitchFamily="34" charset="0"/>
              <a:buChar char="•"/>
              <a:tabLst>
                <a:tab pos="169863" algn="l"/>
              </a:tabLst>
            </a:pPr>
            <a:endParaRPr lang="fr-FR" sz="2800" b="1" dirty="0">
              <a:solidFill>
                <a:srgbClr val="FFFFFF"/>
              </a:solidFill>
              <a:latin typeface="Arial Narrow" pitchFamily="34" charset="0"/>
            </a:endParaRPr>
          </a:p>
          <a:p>
            <a:pPr marL="168275" indent="-155575">
              <a:buClr>
                <a:srgbClr val="FFF200"/>
              </a:buClr>
              <a:buFont typeface="Arial Narrow" pitchFamily="34" charset="0"/>
              <a:buChar char="•"/>
              <a:tabLst>
                <a:tab pos="169863" algn="l"/>
              </a:tabLst>
            </a:pPr>
            <a:r>
              <a:rPr lang="fr-BE" sz="2800" b="1" dirty="0" smtClean="0">
                <a:solidFill>
                  <a:srgbClr val="FFFFFF"/>
                </a:solidFill>
                <a:latin typeface="Arial Narrow" pitchFamily="34" charset="0"/>
                <a:sym typeface="Wingdings" pitchFamily="2" charset="2"/>
              </a:rPr>
              <a:t>Re</a:t>
            </a:r>
            <a:r>
              <a:rPr lang="sl-SI" sz="2800" b="1" dirty="0" smtClean="0">
                <a:solidFill>
                  <a:srgbClr val="FFFFFF"/>
                </a:solidFill>
                <a:latin typeface="Arial Narrow" pitchFamily="34" charset="0"/>
                <a:sym typeface="Wingdings" pitchFamily="2" charset="2"/>
              </a:rPr>
              <a:t>dne študije zastopanosti</a:t>
            </a:r>
            <a:r>
              <a:rPr lang="fr-BE" sz="2800" b="1" dirty="0" smtClean="0">
                <a:solidFill>
                  <a:srgbClr val="FFFFFF"/>
                </a:solidFill>
                <a:latin typeface="Arial Narrow" pitchFamily="34" charset="0"/>
                <a:sym typeface="Wingdings" pitchFamily="2" charset="2"/>
              </a:rPr>
              <a:t> </a:t>
            </a:r>
            <a:r>
              <a:rPr lang="fr-BE" sz="2800" b="1" dirty="0">
                <a:solidFill>
                  <a:srgbClr val="FFFFFF"/>
                </a:solidFill>
                <a:latin typeface="Arial Narrow" pitchFamily="34" charset="0"/>
                <a:sym typeface="Wingdings" pitchFamily="2" charset="2"/>
              </a:rPr>
              <a:t/>
            </a:r>
            <a:br>
              <a:rPr lang="fr-BE" sz="2800" b="1" dirty="0">
                <a:solidFill>
                  <a:srgbClr val="FFFFFF"/>
                </a:solidFill>
                <a:latin typeface="Arial Narrow" pitchFamily="34" charset="0"/>
                <a:sym typeface="Wingdings" pitchFamily="2" charset="2"/>
              </a:rPr>
            </a:br>
            <a:r>
              <a:rPr lang="fr-BE" sz="2800" b="1" dirty="0" smtClean="0">
                <a:solidFill>
                  <a:srgbClr val="FFFFFF"/>
                </a:solidFill>
                <a:latin typeface="Arial Narrow" pitchFamily="34" charset="0"/>
                <a:sym typeface="Wingdings" pitchFamily="2" charset="2"/>
              </a:rPr>
              <a:t>(</a:t>
            </a:r>
            <a:r>
              <a:rPr lang="sl-SI" sz="2800" b="1" dirty="0" smtClean="0">
                <a:solidFill>
                  <a:srgbClr val="FFFFFF"/>
                </a:solidFill>
                <a:latin typeface="Arial Narrow" pitchFamily="34" charset="0"/>
                <a:sym typeface="Wingdings" pitchFamily="2" charset="2"/>
              </a:rPr>
              <a:t>za gradbeništvo</a:t>
            </a:r>
            <a:r>
              <a:rPr lang="fr-BE" sz="2800" b="1" dirty="0" smtClean="0">
                <a:solidFill>
                  <a:srgbClr val="FFFFFF"/>
                </a:solidFill>
                <a:latin typeface="Arial Narrow" pitchFamily="34" charset="0"/>
                <a:sym typeface="Wingdings" pitchFamily="2" charset="2"/>
              </a:rPr>
              <a:t> </a:t>
            </a:r>
            <a:r>
              <a:rPr lang="fr-BE" sz="2800" b="1" dirty="0">
                <a:solidFill>
                  <a:srgbClr val="FFFFFF"/>
                </a:solidFill>
                <a:latin typeface="Arial Narrow" pitchFamily="34" charset="0"/>
                <a:sym typeface="Wingdings" pitchFamily="2" charset="2"/>
              </a:rPr>
              <a:t>2013-2014)</a:t>
            </a:r>
            <a:endParaRPr lang="fr-BE" sz="2800" b="1" dirty="0">
              <a:solidFill>
                <a:srgbClr val="FFFFFF"/>
              </a:solidFill>
              <a:latin typeface="Arial Narrow" pitchFamily="34" charset="0"/>
            </a:endParaRPr>
          </a:p>
          <a:p>
            <a:pPr marL="168275" indent="-155575">
              <a:buClr>
                <a:srgbClr val="FFF200"/>
              </a:buClr>
              <a:buFont typeface="Arial Narrow" pitchFamily="34" charset="0"/>
              <a:buChar char="•"/>
              <a:tabLst>
                <a:tab pos="169863" algn="l"/>
              </a:tabLst>
            </a:pPr>
            <a:endParaRPr lang="fr-BE" sz="2800" b="1" dirty="0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6160" name="object 18"/>
          <p:cNvSpPr txBox="1">
            <a:spLocks noChangeArrowheads="1"/>
          </p:cNvSpPr>
          <p:nvPr/>
        </p:nvSpPr>
        <p:spPr bwMode="auto">
          <a:xfrm>
            <a:off x="444500" y="7026275"/>
            <a:ext cx="41402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2700"/>
            <a:r>
              <a:rPr lang="fr-FR" sz="1000">
                <a:solidFill>
                  <a:srgbClr val="ED1D24"/>
                </a:solidFill>
                <a:latin typeface="Arial Narrow" pitchFamily="34" charset="0"/>
              </a:rPr>
              <a:t>&lt;</a:t>
            </a:r>
            <a:fld id="{FC3395A0-B721-4829-958C-9DB7B5E6F692}" type="slidenum">
              <a:rPr lang="fr-FR" sz="1000">
                <a:solidFill>
                  <a:srgbClr val="ED1D24"/>
                </a:solidFill>
                <a:latin typeface="Arial Narrow" pitchFamily="34" charset="0"/>
              </a:rPr>
              <a:pPr marL="12700"/>
              <a:t>4</a:t>
            </a:fld>
            <a:r>
              <a:rPr lang="fr-FR" sz="1000">
                <a:solidFill>
                  <a:srgbClr val="ED1D24"/>
                </a:solidFill>
                <a:latin typeface="Arial Narrow" pitchFamily="34" charset="0"/>
              </a:rPr>
              <a:t>&gt; </a:t>
            </a:r>
            <a:r>
              <a:rPr lang="fr-FR" sz="1000">
                <a:solidFill>
                  <a:schemeClr val="bg1"/>
                </a:solidFill>
                <a:latin typeface="Arial Narrow" pitchFamily="34" charset="0"/>
              </a:rPr>
              <a:t>FIEC-EFBWW : Project on H&amp;S dissemination</a:t>
            </a:r>
          </a:p>
        </p:txBody>
      </p:sp>
      <p:sp>
        <p:nvSpPr>
          <p:cNvPr id="6161" name="object 16"/>
          <p:cNvSpPr txBox="1">
            <a:spLocks noChangeArrowheads="1"/>
          </p:cNvSpPr>
          <p:nvPr/>
        </p:nvSpPr>
        <p:spPr bwMode="auto">
          <a:xfrm>
            <a:off x="444500" y="1158875"/>
            <a:ext cx="5441950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2700"/>
            <a:r>
              <a:rPr lang="sl-SI" sz="4500" b="1" dirty="0" smtClean="0">
                <a:solidFill>
                  <a:srgbClr val="FFF200"/>
                </a:solidFill>
                <a:latin typeface="Arial Narrow" pitchFamily="34" charset="0"/>
              </a:rPr>
              <a:t>Evropski s</a:t>
            </a:r>
            <a:r>
              <a:rPr lang="fr-FR" sz="4500" b="1" dirty="0" smtClean="0">
                <a:solidFill>
                  <a:srgbClr val="FFF200"/>
                </a:solidFill>
                <a:latin typeface="Arial Narrow" pitchFamily="34" charset="0"/>
              </a:rPr>
              <a:t>o</a:t>
            </a:r>
            <a:r>
              <a:rPr lang="sl-SI" sz="4500" b="1" dirty="0" err="1" smtClean="0">
                <a:solidFill>
                  <a:srgbClr val="FFF200"/>
                </a:solidFill>
                <a:latin typeface="Arial Narrow" pitchFamily="34" charset="0"/>
              </a:rPr>
              <a:t>cialni</a:t>
            </a:r>
            <a:r>
              <a:rPr lang="sl-SI" sz="4500" b="1" dirty="0" smtClean="0">
                <a:solidFill>
                  <a:srgbClr val="FFF200"/>
                </a:solidFill>
                <a:latin typeface="Arial Narrow" pitchFamily="34" charset="0"/>
              </a:rPr>
              <a:t> dialog</a:t>
            </a:r>
            <a:endParaRPr lang="fr-FR" sz="4500" dirty="0">
              <a:latin typeface="Arial Narrow" pitchFamily="34" charset="0"/>
            </a:endParaRPr>
          </a:p>
        </p:txBody>
      </p:sp>
      <p:pic>
        <p:nvPicPr>
          <p:cNvPr id="6162" name="Picture 18" descr="logo efbww_l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2225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FIEC">
      <a:dk1>
        <a:sysClr val="windowText" lastClr="000000"/>
      </a:dk1>
      <a:lt1>
        <a:sysClr val="window" lastClr="FFFFFF"/>
      </a:lt1>
      <a:dk2>
        <a:srgbClr val="133176"/>
      </a:dk2>
      <a:lt2>
        <a:srgbClr val="EEECE1"/>
      </a:lt2>
      <a:accent1>
        <a:srgbClr val="CD0920"/>
      </a:accent1>
      <a:accent2>
        <a:srgbClr val="133176"/>
      </a:accent2>
      <a:accent3>
        <a:srgbClr val="008B39"/>
      </a:accent3>
      <a:accent4>
        <a:srgbClr val="FFF10B"/>
      </a:accent4>
      <a:accent5>
        <a:srgbClr val="999999"/>
      </a:accent5>
      <a:accent6>
        <a:srgbClr val="E47823"/>
      </a:accent6>
      <a:hlink>
        <a:srgbClr val="0000FF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3366</TotalTime>
  <Words>200</Words>
  <Application>Microsoft Office PowerPoint</Application>
  <PresentationFormat>Po meri</PresentationFormat>
  <Paragraphs>36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5" baseType="lpstr">
      <vt:lpstr>Office Theme</vt:lpstr>
      <vt:lpstr>PowerPointova predstavitev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Domenico Campogrande</dc:creator>
  <cp:lastModifiedBy>Valentina Kuzma</cp:lastModifiedBy>
  <cp:revision>34</cp:revision>
  <dcterms:created xsi:type="dcterms:W3CDTF">2013-12-19T13:28:45Z</dcterms:created>
  <dcterms:modified xsi:type="dcterms:W3CDTF">2014-04-14T06:58:42Z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2013-12-18T00:00:00Z</vt:filetime>
  </property>
  <property fmtid="{D5CDD505-2E9C-101B-9397-08002B2CF9AE}" pid="3" name="LastSaved">
    <vt:filetime>2013-12-18T00:00:00Z</vt:filetime>
  </property>
</Properties>
</file>