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63" r:id="rId5"/>
  </p:sldIdLst>
  <p:sldSz cx="10693400" cy="7562850"/>
  <p:notesSz cx="10693400" cy="756285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6B0"/>
    <a:srgbClr val="F49341"/>
    <a:srgbClr val="F7D8EA"/>
    <a:srgbClr val="F5BDCF"/>
    <a:srgbClr val="FCC066"/>
    <a:srgbClr val="29A66D"/>
    <a:srgbClr val="FFFFFF"/>
    <a:srgbClr val="FFF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8" y="-3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2AF0E-D961-461E-A399-99BBE9907D65}" type="datetimeFigureOut">
              <a:rPr lang="sl-SI" smtClean="0"/>
              <a:t>14.4.2014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D88AF-37A3-480E-BB8F-350490082B4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159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D88AF-37A3-480E-BB8F-350490082B44}" type="slidenum">
              <a:rPr lang="sl-SI" smtClean="0"/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D88AF-37A3-480E-BB8F-350490082B44}" type="slidenum">
              <a:rPr lang="sl-SI" smtClean="0"/>
              <a:t>2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D88AF-37A3-480E-BB8F-350490082B44}" type="slidenum">
              <a:rPr lang="sl-SI" smtClean="0"/>
              <a:t>3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D88AF-37A3-480E-BB8F-350490082B44}" type="slidenum">
              <a:rPr lang="sl-SI" smtClean="0"/>
              <a:t>4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98CCFC2E-04AE-493C-BC70-A6F04670788B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DFED11AD-F8AF-4B3C-9333-37508CAC1CDA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k object 16"/>
          <p:cNvSpPr/>
          <p:nvPr/>
        </p:nvSpPr>
        <p:spPr>
          <a:xfrm>
            <a:off x="1785938" y="1555750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300"/>
                </a:lnTo>
              </a:path>
            </a:pathLst>
          </a:custGeom>
          <a:ln w="8452">
            <a:solidFill>
              <a:srgbClr val="CCCCCC"/>
            </a:solidFill>
          </a:ln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6" name="bk object 18"/>
          <p:cNvSpPr/>
          <p:nvPr/>
        </p:nvSpPr>
        <p:spPr>
          <a:xfrm>
            <a:off x="0" y="5511800"/>
            <a:ext cx="1423988" cy="1320800"/>
          </a:xfrm>
          <a:custGeom>
            <a:avLst/>
            <a:gdLst/>
            <a:ahLst/>
            <a:cxnLst/>
            <a:rect l="l" t="t" r="r" b="b"/>
            <a:pathLst>
              <a:path w="1424305" h="1322070">
                <a:moveTo>
                  <a:pt x="0" y="1322070"/>
                </a:moveTo>
                <a:lnTo>
                  <a:pt x="1424203" y="1322070"/>
                </a:lnTo>
                <a:lnTo>
                  <a:pt x="1424203" y="0"/>
                </a:lnTo>
                <a:lnTo>
                  <a:pt x="0" y="0"/>
                </a:lnTo>
                <a:lnTo>
                  <a:pt x="0" y="1322070"/>
                </a:lnTo>
                <a:close/>
              </a:path>
            </a:pathLst>
          </a:custGeom>
          <a:solidFill>
            <a:srgbClr val="ED1D24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7" name="bk object 19"/>
          <p:cNvSpPr/>
          <p:nvPr/>
        </p:nvSpPr>
        <p:spPr>
          <a:xfrm>
            <a:off x="0" y="4806950"/>
            <a:ext cx="711200" cy="704850"/>
          </a:xfrm>
          <a:custGeom>
            <a:avLst/>
            <a:gdLst/>
            <a:ahLst/>
            <a:cxnLst/>
            <a:rect l="l" t="t" r="r" b="b"/>
            <a:pathLst>
              <a:path w="710565" h="704850">
                <a:moveTo>
                  <a:pt x="0" y="704849"/>
                </a:moveTo>
                <a:lnTo>
                  <a:pt x="709993" y="704849"/>
                </a:lnTo>
                <a:lnTo>
                  <a:pt x="709993" y="0"/>
                </a:lnTo>
                <a:lnTo>
                  <a:pt x="0" y="0"/>
                </a:lnTo>
                <a:lnTo>
                  <a:pt x="0" y="704849"/>
                </a:lnTo>
                <a:close/>
              </a:path>
            </a:pathLst>
          </a:custGeom>
          <a:solidFill>
            <a:srgbClr val="ED1D24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8" name="bk object 20"/>
          <p:cNvSpPr/>
          <p:nvPr/>
        </p:nvSpPr>
        <p:spPr>
          <a:xfrm>
            <a:off x="690563" y="4813300"/>
            <a:ext cx="727075" cy="704850"/>
          </a:xfrm>
          <a:custGeom>
            <a:avLst/>
            <a:gdLst/>
            <a:ahLst/>
            <a:cxnLst/>
            <a:rect l="l" t="t" r="r" b="b"/>
            <a:pathLst>
              <a:path w="727075" h="704850">
                <a:moveTo>
                  <a:pt x="0" y="704850"/>
                </a:moveTo>
                <a:lnTo>
                  <a:pt x="726592" y="704850"/>
                </a:lnTo>
                <a:lnTo>
                  <a:pt x="726592" y="0"/>
                </a:lnTo>
                <a:lnTo>
                  <a:pt x="0" y="0"/>
                </a:lnTo>
                <a:lnTo>
                  <a:pt x="0" y="704850"/>
                </a:lnTo>
                <a:close/>
              </a:path>
            </a:pathLst>
          </a:custGeom>
          <a:solidFill>
            <a:srgbClr val="25408F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9" name="bk object 21"/>
          <p:cNvSpPr/>
          <p:nvPr/>
        </p:nvSpPr>
        <p:spPr>
          <a:xfrm>
            <a:off x="0" y="3490913"/>
            <a:ext cx="1417638" cy="1322387"/>
          </a:xfrm>
          <a:custGeom>
            <a:avLst/>
            <a:gdLst/>
            <a:ahLst/>
            <a:cxnLst/>
            <a:rect l="l" t="t" r="r" b="b"/>
            <a:pathLst>
              <a:path w="1417320" h="1322070">
                <a:moveTo>
                  <a:pt x="0" y="1322070"/>
                </a:moveTo>
                <a:lnTo>
                  <a:pt x="1417231" y="1322070"/>
                </a:lnTo>
                <a:lnTo>
                  <a:pt x="1417231" y="0"/>
                </a:lnTo>
                <a:lnTo>
                  <a:pt x="0" y="0"/>
                </a:lnTo>
                <a:lnTo>
                  <a:pt x="0" y="1322070"/>
                </a:lnTo>
                <a:close/>
              </a:path>
            </a:pathLst>
          </a:custGeom>
          <a:solidFill>
            <a:srgbClr val="25408F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0" name="bk object 22"/>
          <p:cNvSpPr/>
          <p:nvPr/>
        </p:nvSpPr>
        <p:spPr>
          <a:xfrm>
            <a:off x="0" y="2170113"/>
            <a:ext cx="1409700" cy="1320800"/>
          </a:xfrm>
          <a:custGeom>
            <a:avLst/>
            <a:gdLst/>
            <a:ahLst/>
            <a:cxnLst/>
            <a:rect l="l" t="t" r="r" b="b"/>
            <a:pathLst>
              <a:path w="1409700" h="1322070">
                <a:moveTo>
                  <a:pt x="0" y="1322070"/>
                </a:moveTo>
                <a:lnTo>
                  <a:pt x="1409496" y="1322070"/>
                </a:lnTo>
                <a:lnTo>
                  <a:pt x="1409496" y="0"/>
                </a:lnTo>
                <a:lnTo>
                  <a:pt x="0" y="0"/>
                </a:lnTo>
                <a:lnTo>
                  <a:pt x="0" y="1322070"/>
                </a:lnTo>
                <a:close/>
              </a:path>
            </a:pathLst>
          </a:custGeom>
          <a:solidFill>
            <a:srgbClr val="ED1D24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1" name="bk object 23"/>
          <p:cNvSpPr/>
          <p:nvPr/>
        </p:nvSpPr>
        <p:spPr>
          <a:xfrm>
            <a:off x="0" y="1465263"/>
            <a:ext cx="703263" cy="704850"/>
          </a:xfrm>
          <a:custGeom>
            <a:avLst/>
            <a:gdLst/>
            <a:ahLst/>
            <a:cxnLst/>
            <a:rect l="l" t="t" r="r" b="b"/>
            <a:pathLst>
              <a:path w="702945" h="704850">
                <a:moveTo>
                  <a:pt x="0" y="704850"/>
                </a:moveTo>
                <a:lnTo>
                  <a:pt x="702652" y="704850"/>
                </a:lnTo>
                <a:lnTo>
                  <a:pt x="702652" y="0"/>
                </a:lnTo>
                <a:lnTo>
                  <a:pt x="0" y="0"/>
                </a:lnTo>
                <a:lnTo>
                  <a:pt x="0" y="704850"/>
                </a:lnTo>
                <a:close/>
              </a:path>
            </a:pathLst>
          </a:custGeom>
          <a:solidFill>
            <a:srgbClr val="ED1D24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13" name="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138DC5ED-D1F6-4B8F-90EB-DA62B3B53B48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85F195AB-583C-4DD1-9A34-032129D951D5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3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DCC852A1-6F8F-4861-B736-A2867F92CFFF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433388" y="971550"/>
            <a:ext cx="9826625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sl-SI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433388" y="1581150"/>
            <a:ext cx="9826625" cy="472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sl-SI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320088" y="6999288"/>
            <a:ext cx="1927225" cy="16351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>
                <a:solidFill>
                  <a:schemeClr val="bg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44500" y="7026275"/>
            <a:ext cx="900113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>
                <a:solidFill>
                  <a:srgbClr val="ED1D24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</a:lstStyle>
          <a:p>
            <a:pPr>
              <a:defRPr/>
            </a:pPr>
            <a:r>
              <a:rPr lang="fr-FR"/>
              <a:t>&lt;</a:t>
            </a:r>
            <a:fld id="{1907E755-AB28-445D-AC00-C568441D3AF4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3" r:id="rId3"/>
    <p:sldLayoutId id="2147483681" r:id="rId4"/>
    <p:sldLayoutId id="2147483682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4143375" y="6842125"/>
            <a:ext cx="671513" cy="390525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5" name="object 3"/>
          <p:cNvSpPr>
            <a:spLocks noChangeArrowheads="1"/>
          </p:cNvSpPr>
          <p:nvPr/>
        </p:nvSpPr>
        <p:spPr bwMode="auto">
          <a:xfrm>
            <a:off x="5029200" y="6773863"/>
            <a:ext cx="163513" cy="485775"/>
          </a:xfrm>
          <a:custGeom>
            <a:avLst/>
            <a:gdLst>
              <a:gd name="T0" fmla="*/ 0 w 163195"/>
              <a:gd name="T1" fmla="*/ 0 h 485140"/>
              <a:gd name="T2" fmla="*/ 163195 w 163195"/>
              <a:gd name="T3" fmla="*/ 485140 h 485140"/>
            </a:gdLst>
            <a:ahLst/>
            <a:cxnLst/>
            <a:rect l="T0" t="T1" r="T2" b="T3"/>
            <a:pathLst>
              <a:path w="163195" h="485140">
                <a:moveTo>
                  <a:pt x="0" y="484581"/>
                </a:moveTo>
                <a:lnTo>
                  <a:pt x="162890" y="484581"/>
                </a:lnTo>
                <a:lnTo>
                  <a:pt x="162890" y="0"/>
                </a:lnTo>
                <a:lnTo>
                  <a:pt x="0" y="0"/>
                </a:lnTo>
                <a:lnTo>
                  <a:pt x="0" y="484581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6" name="object 4"/>
          <p:cNvSpPr>
            <a:spLocks noChangeArrowheads="1"/>
          </p:cNvSpPr>
          <p:nvPr/>
        </p:nvSpPr>
        <p:spPr bwMode="auto">
          <a:xfrm>
            <a:off x="5192713" y="6621463"/>
            <a:ext cx="149225" cy="485775"/>
          </a:xfrm>
          <a:custGeom>
            <a:avLst/>
            <a:gdLst>
              <a:gd name="T0" fmla="*/ 0 w 149225"/>
              <a:gd name="T1" fmla="*/ 0 h 485140"/>
              <a:gd name="T2" fmla="*/ 149225 w 149225"/>
              <a:gd name="T3" fmla="*/ 485140 h 485140"/>
            </a:gdLst>
            <a:ahLst/>
            <a:cxnLst/>
            <a:rect l="T0" t="T1" r="T2" b="T3"/>
            <a:pathLst>
              <a:path w="149225" h="485140">
                <a:moveTo>
                  <a:pt x="0" y="0"/>
                </a:moveTo>
                <a:lnTo>
                  <a:pt x="149072" y="0"/>
                </a:lnTo>
                <a:lnTo>
                  <a:pt x="149072" y="484581"/>
                </a:lnTo>
                <a:lnTo>
                  <a:pt x="0" y="484581"/>
                </a:lnTo>
                <a:lnTo>
                  <a:pt x="0" y="0"/>
                </a:lnTo>
                <a:close/>
              </a:path>
            </a:pathLst>
          </a:custGeom>
          <a:noFill/>
          <a:ln w="9575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5341938" y="6773863"/>
            <a:ext cx="161925" cy="485775"/>
          </a:xfrm>
          <a:custGeom>
            <a:avLst/>
            <a:gdLst>
              <a:gd name="T0" fmla="*/ 0 w 163195"/>
              <a:gd name="T1" fmla="*/ 0 h 485140"/>
              <a:gd name="T2" fmla="*/ 163195 w 163195"/>
              <a:gd name="T3" fmla="*/ 485140 h 485140"/>
            </a:gdLst>
            <a:ahLst/>
            <a:cxnLst/>
            <a:rect l="T0" t="T1" r="T2" b="T3"/>
            <a:pathLst>
              <a:path w="163195" h="485140">
                <a:moveTo>
                  <a:pt x="0" y="484581"/>
                </a:moveTo>
                <a:lnTo>
                  <a:pt x="162877" y="484581"/>
                </a:lnTo>
                <a:lnTo>
                  <a:pt x="162877" y="0"/>
                </a:lnTo>
                <a:lnTo>
                  <a:pt x="0" y="0"/>
                </a:lnTo>
                <a:lnTo>
                  <a:pt x="0" y="484581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8" name="object 6"/>
          <p:cNvSpPr>
            <a:spLocks noChangeArrowheads="1"/>
          </p:cNvSpPr>
          <p:nvPr/>
        </p:nvSpPr>
        <p:spPr bwMode="auto">
          <a:xfrm>
            <a:off x="5503863" y="6621463"/>
            <a:ext cx="149225" cy="485775"/>
          </a:xfrm>
          <a:custGeom>
            <a:avLst/>
            <a:gdLst>
              <a:gd name="T0" fmla="*/ 0 w 149225"/>
              <a:gd name="T1" fmla="*/ 0 h 485140"/>
              <a:gd name="T2" fmla="*/ 149225 w 149225"/>
              <a:gd name="T3" fmla="*/ 485140 h 485140"/>
            </a:gdLst>
            <a:ahLst/>
            <a:cxnLst/>
            <a:rect l="T0" t="T1" r="T2" b="T3"/>
            <a:pathLst>
              <a:path w="149225" h="485140">
                <a:moveTo>
                  <a:pt x="0" y="0"/>
                </a:moveTo>
                <a:lnTo>
                  <a:pt x="149072" y="0"/>
                </a:lnTo>
                <a:lnTo>
                  <a:pt x="149072" y="484581"/>
                </a:lnTo>
                <a:lnTo>
                  <a:pt x="0" y="484581"/>
                </a:lnTo>
                <a:lnTo>
                  <a:pt x="0" y="0"/>
                </a:lnTo>
                <a:close/>
              </a:path>
            </a:pathLst>
          </a:custGeom>
          <a:noFill/>
          <a:ln w="9575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9" name="object 7"/>
          <p:cNvSpPr>
            <a:spLocks noChangeArrowheads="1"/>
          </p:cNvSpPr>
          <p:nvPr/>
        </p:nvSpPr>
        <p:spPr bwMode="auto">
          <a:xfrm>
            <a:off x="5267325" y="6851650"/>
            <a:ext cx="0" cy="174625"/>
          </a:xfrm>
          <a:custGeom>
            <a:avLst/>
            <a:gdLst>
              <a:gd name="T0" fmla="*/ 0 h 173354"/>
              <a:gd name="T1" fmla="*/ 173354 h 173354"/>
            </a:gdLst>
            <a:ahLst/>
            <a:cxnLst/>
            <a:rect l="0" t="T0" r="0" b="T1"/>
            <a:pathLst>
              <a:path h="173354">
                <a:moveTo>
                  <a:pt x="0" y="0"/>
                </a:moveTo>
                <a:lnTo>
                  <a:pt x="0" y="172935"/>
                </a:lnTo>
              </a:path>
            </a:pathLst>
          </a:custGeom>
          <a:noFill/>
          <a:ln w="25234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0" name="object 8"/>
          <p:cNvSpPr>
            <a:spLocks noChangeArrowheads="1"/>
          </p:cNvSpPr>
          <p:nvPr/>
        </p:nvSpPr>
        <p:spPr bwMode="auto">
          <a:xfrm>
            <a:off x="5391150" y="6851650"/>
            <a:ext cx="63500" cy="174625"/>
          </a:xfrm>
          <a:custGeom>
            <a:avLst/>
            <a:gdLst>
              <a:gd name="T0" fmla="*/ 0 w 63500"/>
              <a:gd name="T1" fmla="*/ 0 h 173354"/>
              <a:gd name="T2" fmla="*/ 63500 w 63500"/>
              <a:gd name="T3" fmla="*/ 173354 h 173354"/>
            </a:gdLst>
            <a:ahLst/>
            <a:cxnLst/>
            <a:rect l="T0" t="T1" r="T2" b="T3"/>
            <a:pathLst>
              <a:path w="63500" h="173354">
                <a:moveTo>
                  <a:pt x="62966" y="0"/>
                </a:moveTo>
                <a:lnTo>
                  <a:pt x="0" y="0"/>
                </a:lnTo>
                <a:lnTo>
                  <a:pt x="0" y="172935"/>
                </a:lnTo>
                <a:lnTo>
                  <a:pt x="62966" y="172935"/>
                </a:lnTo>
                <a:lnTo>
                  <a:pt x="62966" y="152488"/>
                </a:lnTo>
                <a:lnTo>
                  <a:pt x="23964" y="152488"/>
                </a:lnTo>
                <a:lnTo>
                  <a:pt x="23964" y="91389"/>
                </a:lnTo>
                <a:lnTo>
                  <a:pt x="62966" y="91389"/>
                </a:lnTo>
                <a:lnTo>
                  <a:pt x="62966" y="70954"/>
                </a:lnTo>
                <a:lnTo>
                  <a:pt x="23964" y="70954"/>
                </a:lnTo>
                <a:lnTo>
                  <a:pt x="23964" y="20434"/>
                </a:lnTo>
                <a:lnTo>
                  <a:pt x="62966" y="20434"/>
                </a:lnTo>
                <a:lnTo>
                  <a:pt x="6296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1" name="object 9"/>
          <p:cNvSpPr>
            <a:spLocks noChangeArrowheads="1"/>
          </p:cNvSpPr>
          <p:nvPr/>
        </p:nvSpPr>
        <p:spPr bwMode="auto">
          <a:xfrm>
            <a:off x="5532438" y="6848475"/>
            <a:ext cx="93662" cy="180975"/>
          </a:xfrm>
          <a:custGeom>
            <a:avLst/>
            <a:gdLst>
              <a:gd name="T0" fmla="*/ 0 w 92710"/>
              <a:gd name="T1" fmla="*/ 0 h 180340"/>
              <a:gd name="T2" fmla="*/ 92710 w 92710"/>
              <a:gd name="T3" fmla="*/ 180340 h 180340"/>
            </a:gdLst>
            <a:ahLst/>
            <a:cxnLst/>
            <a:rect l="T0" t="T1" r="T2" b="T3"/>
            <a:pathLst>
              <a:path w="92710" h="180340">
                <a:moveTo>
                  <a:pt x="44832" y="0"/>
                </a:moveTo>
                <a:lnTo>
                  <a:pt x="12870" y="21074"/>
                </a:lnTo>
                <a:lnTo>
                  <a:pt x="1310" y="63152"/>
                </a:lnTo>
                <a:lnTo>
                  <a:pt x="0" y="92615"/>
                </a:lnTo>
                <a:lnTo>
                  <a:pt x="947" y="114532"/>
                </a:lnTo>
                <a:lnTo>
                  <a:pt x="12548" y="159943"/>
                </a:lnTo>
                <a:lnTo>
                  <a:pt x="49347" y="179782"/>
                </a:lnTo>
                <a:lnTo>
                  <a:pt x="63864" y="176968"/>
                </a:lnTo>
                <a:lnTo>
                  <a:pt x="75113" y="170130"/>
                </a:lnTo>
                <a:lnTo>
                  <a:pt x="83400" y="160003"/>
                </a:lnTo>
                <a:lnTo>
                  <a:pt x="84772" y="156914"/>
                </a:lnTo>
                <a:lnTo>
                  <a:pt x="41939" y="156914"/>
                </a:lnTo>
                <a:lnTo>
                  <a:pt x="35998" y="151766"/>
                </a:lnTo>
                <a:lnTo>
                  <a:pt x="25578" y="96389"/>
                </a:lnTo>
                <a:lnTo>
                  <a:pt x="25368" y="74989"/>
                </a:lnTo>
                <a:lnTo>
                  <a:pt x="26775" y="58384"/>
                </a:lnTo>
                <a:lnTo>
                  <a:pt x="29812" y="43793"/>
                </a:lnTo>
                <a:lnTo>
                  <a:pt x="34923" y="32234"/>
                </a:lnTo>
                <a:lnTo>
                  <a:pt x="42556" y="24726"/>
                </a:lnTo>
                <a:lnTo>
                  <a:pt x="53155" y="22287"/>
                </a:lnTo>
                <a:lnTo>
                  <a:pt x="83492" y="22287"/>
                </a:lnTo>
                <a:lnTo>
                  <a:pt x="79686" y="15432"/>
                </a:lnTo>
                <a:lnTo>
                  <a:pt x="70545" y="6745"/>
                </a:lnTo>
                <a:lnTo>
                  <a:pt x="58971" y="1624"/>
                </a:lnTo>
                <a:lnTo>
                  <a:pt x="44832" y="0"/>
                </a:lnTo>
                <a:close/>
              </a:path>
              <a:path w="92710" h="180340">
                <a:moveTo>
                  <a:pt x="68113" y="131610"/>
                </a:moveTo>
                <a:lnTo>
                  <a:pt x="63607" y="144676"/>
                </a:lnTo>
                <a:lnTo>
                  <a:pt x="55273" y="153978"/>
                </a:lnTo>
                <a:lnTo>
                  <a:pt x="41939" y="156914"/>
                </a:lnTo>
                <a:lnTo>
                  <a:pt x="84772" y="156914"/>
                </a:lnTo>
                <a:lnTo>
                  <a:pt x="89031" y="147323"/>
                </a:lnTo>
                <a:lnTo>
                  <a:pt x="92309" y="132824"/>
                </a:lnTo>
                <a:lnTo>
                  <a:pt x="68113" y="131610"/>
                </a:lnTo>
                <a:close/>
              </a:path>
              <a:path w="92710" h="180340">
                <a:moveTo>
                  <a:pt x="83492" y="22287"/>
                </a:moveTo>
                <a:lnTo>
                  <a:pt x="53155" y="22287"/>
                </a:lnTo>
                <a:lnTo>
                  <a:pt x="61256" y="30059"/>
                </a:lnTo>
                <a:lnTo>
                  <a:pt x="66465" y="47302"/>
                </a:lnTo>
                <a:lnTo>
                  <a:pt x="86528" y="27756"/>
                </a:lnTo>
                <a:lnTo>
                  <a:pt x="83492" y="22287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2" name="object 10"/>
          <p:cNvSpPr>
            <a:spLocks noChangeArrowheads="1"/>
          </p:cNvSpPr>
          <p:nvPr/>
        </p:nvSpPr>
        <p:spPr bwMode="auto">
          <a:xfrm>
            <a:off x="5080000" y="6851650"/>
            <a:ext cx="63500" cy="174625"/>
          </a:xfrm>
          <a:custGeom>
            <a:avLst/>
            <a:gdLst>
              <a:gd name="T0" fmla="*/ 0 w 63500"/>
              <a:gd name="T1" fmla="*/ 0 h 173354"/>
              <a:gd name="T2" fmla="*/ 63500 w 63500"/>
              <a:gd name="T3" fmla="*/ 173354 h 173354"/>
            </a:gdLst>
            <a:ahLst/>
            <a:cxnLst/>
            <a:rect l="T0" t="T1" r="T2" b="T3"/>
            <a:pathLst>
              <a:path w="63500" h="173354">
                <a:moveTo>
                  <a:pt x="62966" y="0"/>
                </a:moveTo>
                <a:lnTo>
                  <a:pt x="0" y="0"/>
                </a:lnTo>
                <a:lnTo>
                  <a:pt x="0" y="172935"/>
                </a:lnTo>
                <a:lnTo>
                  <a:pt x="23964" y="172935"/>
                </a:lnTo>
                <a:lnTo>
                  <a:pt x="23964" y="91389"/>
                </a:lnTo>
                <a:lnTo>
                  <a:pt x="62966" y="91389"/>
                </a:lnTo>
                <a:lnTo>
                  <a:pt x="62966" y="70954"/>
                </a:lnTo>
                <a:lnTo>
                  <a:pt x="23964" y="70954"/>
                </a:lnTo>
                <a:lnTo>
                  <a:pt x="23964" y="20434"/>
                </a:lnTo>
                <a:lnTo>
                  <a:pt x="62966" y="20434"/>
                </a:lnTo>
                <a:lnTo>
                  <a:pt x="6296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3" name="object 11"/>
          <p:cNvSpPr txBox="1">
            <a:spLocks noChangeArrowheads="1"/>
          </p:cNvSpPr>
          <p:nvPr/>
        </p:nvSpPr>
        <p:spPr bwMode="auto">
          <a:xfrm>
            <a:off x="0" y="6899275"/>
            <a:ext cx="74676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5870575" algn="r">
              <a:lnSpc>
                <a:spcPts val="900"/>
              </a:lnSpc>
            </a:pPr>
            <a:r>
              <a:rPr lang="fr-FR" sz="800">
                <a:solidFill>
                  <a:srgbClr val="F7323F"/>
                </a:solidFill>
                <a:latin typeface="Berthold Akzidenz Grotesk BE"/>
                <a:ea typeface="Berthold Akzidenz Grotesk BE"/>
                <a:cs typeface="Berthold Akzidenz Grotesk BE"/>
              </a:rPr>
              <a:t>Eléments d’identité</a:t>
            </a:r>
            <a:endParaRPr lang="fr-FR" sz="800">
              <a:latin typeface="Berthold Akzidenz Grotesk BE"/>
              <a:ea typeface="Berthold Akzidenz Grotesk BE"/>
              <a:cs typeface="Berthold Akzidenz Grotesk BE"/>
            </a:endParaRPr>
          </a:p>
        </p:txBody>
      </p:sp>
      <p:sp>
        <p:nvSpPr>
          <p:cNvPr id="3084" name="object 12"/>
          <p:cNvSpPr>
            <a:spLocks noChangeArrowheads="1"/>
          </p:cNvSpPr>
          <p:nvPr/>
        </p:nvSpPr>
        <p:spPr bwMode="auto">
          <a:xfrm>
            <a:off x="0" y="0"/>
            <a:ext cx="7466013" cy="755967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5" name="object 13"/>
          <p:cNvSpPr>
            <a:spLocks noChangeArrowheads="1"/>
          </p:cNvSpPr>
          <p:nvPr/>
        </p:nvSpPr>
        <p:spPr bwMode="auto">
          <a:xfrm>
            <a:off x="6043613" y="6434138"/>
            <a:ext cx="4648200" cy="1125537"/>
          </a:xfrm>
          <a:custGeom>
            <a:avLst/>
            <a:gdLst>
              <a:gd name="T0" fmla="*/ 0 w 4648200"/>
              <a:gd name="T1" fmla="*/ 0 h 1126490"/>
              <a:gd name="T2" fmla="*/ 4648200 w 4648200"/>
              <a:gd name="T3" fmla="*/ 1126490 h 1126490"/>
            </a:gdLst>
            <a:ahLst/>
            <a:cxnLst/>
            <a:rect l="T0" t="T1" r="T2" b="T3"/>
            <a:pathLst>
              <a:path w="4648200" h="1126490">
                <a:moveTo>
                  <a:pt x="4647602" y="0"/>
                </a:moveTo>
                <a:lnTo>
                  <a:pt x="0" y="0"/>
                </a:lnTo>
                <a:lnTo>
                  <a:pt x="0" y="1126176"/>
                </a:lnTo>
                <a:lnTo>
                  <a:pt x="4647602" y="1126176"/>
                </a:lnTo>
                <a:lnTo>
                  <a:pt x="4647602" y="0"/>
                </a:lnTo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6" name="object 14"/>
          <p:cNvSpPr>
            <a:spLocks noChangeArrowheads="1"/>
          </p:cNvSpPr>
          <p:nvPr/>
        </p:nvSpPr>
        <p:spPr bwMode="auto">
          <a:xfrm>
            <a:off x="5343525" y="5108575"/>
            <a:ext cx="5348288" cy="1325563"/>
          </a:xfrm>
          <a:custGeom>
            <a:avLst/>
            <a:gdLst>
              <a:gd name="T0" fmla="*/ 0 w 5349240"/>
              <a:gd name="T1" fmla="*/ 0 h 1324610"/>
              <a:gd name="T2" fmla="*/ 5349240 w 5349240"/>
              <a:gd name="T3" fmla="*/ 1324610 h 1324610"/>
            </a:gdLst>
            <a:ahLst/>
            <a:cxnLst/>
            <a:rect l="T0" t="T1" r="T2" b="T3"/>
            <a:pathLst>
              <a:path w="5349240" h="1324610">
                <a:moveTo>
                  <a:pt x="0" y="1324610"/>
                </a:moveTo>
                <a:lnTo>
                  <a:pt x="5349073" y="1324610"/>
                </a:lnTo>
                <a:lnTo>
                  <a:pt x="5349073" y="0"/>
                </a:lnTo>
                <a:lnTo>
                  <a:pt x="0" y="0"/>
                </a:lnTo>
                <a:lnTo>
                  <a:pt x="0" y="1324610"/>
                </a:lnTo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7" name="object 15"/>
          <p:cNvSpPr>
            <a:spLocks noChangeArrowheads="1"/>
          </p:cNvSpPr>
          <p:nvPr/>
        </p:nvSpPr>
        <p:spPr bwMode="auto">
          <a:xfrm>
            <a:off x="6742113" y="3779838"/>
            <a:ext cx="3949700" cy="1328737"/>
          </a:xfrm>
          <a:custGeom>
            <a:avLst/>
            <a:gdLst>
              <a:gd name="T0" fmla="*/ 0 w 3949700"/>
              <a:gd name="T1" fmla="*/ 0 h 1329689"/>
              <a:gd name="T2" fmla="*/ 3949700 w 3949700"/>
              <a:gd name="T3" fmla="*/ 1329689 h 1329689"/>
            </a:gdLst>
            <a:ahLst/>
            <a:cxnLst/>
            <a:rect l="T0" t="T1" r="T2" b="T3"/>
            <a:pathLst>
              <a:path w="3949700" h="1329689">
                <a:moveTo>
                  <a:pt x="0" y="1329689"/>
                </a:moveTo>
                <a:lnTo>
                  <a:pt x="3949203" y="1329689"/>
                </a:lnTo>
                <a:lnTo>
                  <a:pt x="3949203" y="0"/>
                </a:lnTo>
                <a:lnTo>
                  <a:pt x="0" y="0"/>
                </a:lnTo>
                <a:lnTo>
                  <a:pt x="0" y="1329689"/>
                </a:lnTo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8" name="object 16"/>
          <p:cNvSpPr>
            <a:spLocks noChangeArrowheads="1"/>
          </p:cNvSpPr>
          <p:nvPr/>
        </p:nvSpPr>
        <p:spPr bwMode="auto">
          <a:xfrm>
            <a:off x="7440613" y="1120775"/>
            <a:ext cx="3251200" cy="2659063"/>
          </a:xfrm>
          <a:custGeom>
            <a:avLst/>
            <a:gdLst>
              <a:gd name="T0" fmla="*/ 0 w 3251200"/>
              <a:gd name="T1" fmla="*/ 0 h 2658110"/>
              <a:gd name="T2" fmla="*/ 3251200 w 3251200"/>
              <a:gd name="T3" fmla="*/ 2658110 h 2658110"/>
            </a:gdLst>
            <a:ahLst/>
            <a:cxnLst/>
            <a:rect l="T0" t="T1" r="T2" b="T3"/>
            <a:pathLst>
              <a:path w="3251200" h="2658110">
                <a:moveTo>
                  <a:pt x="0" y="2658110"/>
                </a:moveTo>
                <a:lnTo>
                  <a:pt x="3250805" y="2658110"/>
                </a:lnTo>
                <a:lnTo>
                  <a:pt x="3250805" y="0"/>
                </a:lnTo>
                <a:lnTo>
                  <a:pt x="0" y="0"/>
                </a:lnTo>
                <a:lnTo>
                  <a:pt x="0" y="2658110"/>
                </a:lnTo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9" name="object 17"/>
          <p:cNvSpPr>
            <a:spLocks noChangeArrowheads="1"/>
          </p:cNvSpPr>
          <p:nvPr/>
        </p:nvSpPr>
        <p:spPr bwMode="auto">
          <a:xfrm>
            <a:off x="6043613" y="0"/>
            <a:ext cx="4648200" cy="1120775"/>
          </a:xfrm>
          <a:custGeom>
            <a:avLst/>
            <a:gdLst>
              <a:gd name="T0" fmla="*/ 0 w 4648200"/>
              <a:gd name="T1" fmla="*/ 0 h 1121410"/>
              <a:gd name="T2" fmla="*/ 4648200 w 4648200"/>
              <a:gd name="T3" fmla="*/ 1121410 h 1121410"/>
            </a:gdLst>
            <a:ahLst/>
            <a:cxnLst/>
            <a:rect l="T0" t="T1" r="T2" b="T3"/>
            <a:pathLst>
              <a:path w="4648200" h="1121410">
                <a:moveTo>
                  <a:pt x="0" y="1121410"/>
                </a:moveTo>
                <a:lnTo>
                  <a:pt x="4647602" y="1121410"/>
                </a:lnTo>
                <a:lnTo>
                  <a:pt x="4647602" y="0"/>
                </a:lnTo>
                <a:lnTo>
                  <a:pt x="0" y="0"/>
                </a:lnTo>
                <a:lnTo>
                  <a:pt x="0" y="1121410"/>
                </a:lnTo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0" name="object 18"/>
          <p:cNvSpPr>
            <a:spLocks noChangeArrowheads="1"/>
          </p:cNvSpPr>
          <p:nvPr/>
        </p:nvSpPr>
        <p:spPr bwMode="auto">
          <a:xfrm>
            <a:off x="8197850" y="1138238"/>
            <a:ext cx="469900" cy="1398587"/>
          </a:xfrm>
          <a:custGeom>
            <a:avLst/>
            <a:gdLst>
              <a:gd name="T0" fmla="*/ 0 w 470534"/>
              <a:gd name="T1" fmla="*/ 0 h 1398905"/>
              <a:gd name="T2" fmla="*/ 470534 w 470534"/>
              <a:gd name="T3" fmla="*/ 1398905 h 1398905"/>
            </a:gdLst>
            <a:ahLst/>
            <a:cxnLst/>
            <a:rect l="T0" t="T1" r="T2" b="T3"/>
            <a:pathLst>
              <a:path w="470534" h="1398905">
                <a:moveTo>
                  <a:pt x="0" y="1398384"/>
                </a:moveTo>
                <a:lnTo>
                  <a:pt x="470026" y="1398384"/>
                </a:lnTo>
                <a:lnTo>
                  <a:pt x="470026" y="0"/>
                </a:lnTo>
                <a:lnTo>
                  <a:pt x="0" y="0"/>
                </a:lnTo>
                <a:lnTo>
                  <a:pt x="0" y="1398384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1" name="object 19"/>
          <p:cNvSpPr>
            <a:spLocks noChangeArrowheads="1"/>
          </p:cNvSpPr>
          <p:nvPr/>
        </p:nvSpPr>
        <p:spPr bwMode="auto">
          <a:xfrm>
            <a:off x="8667750" y="696913"/>
            <a:ext cx="430213" cy="1398587"/>
          </a:xfrm>
          <a:custGeom>
            <a:avLst/>
            <a:gdLst>
              <a:gd name="T0" fmla="*/ 0 w 430529"/>
              <a:gd name="T1" fmla="*/ 0 h 1398905"/>
              <a:gd name="T2" fmla="*/ 430529 w 430529"/>
              <a:gd name="T3" fmla="*/ 1398905 h 1398905"/>
            </a:gdLst>
            <a:ahLst/>
            <a:cxnLst/>
            <a:rect l="T0" t="T1" r="T2" b="T3"/>
            <a:pathLst>
              <a:path w="430529" h="1398905">
                <a:moveTo>
                  <a:pt x="0" y="0"/>
                </a:moveTo>
                <a:lnTo>
                  <a:pt x="430187" y="0"/>
                </a:lnTo>
                <a:lnTo>
                  <a:pt x="430187" y="1398358"/>
                </a:lnTo>
                <a:lnTo>
                  <a:pt x="0" y="139835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2" name="object 20"/>
          <p:cNvSpPr>
            <a:spLocks noChangeArrowheads="1"/>
          </p:cNvSpPr>
          <p:nvPr/>
        </p:nvSpPr>
        <p:spPr bwMode="auto">
          <a:xfrm>
            <a:off x="8667750" y="696913"/>
            <a:ext cx="430213" cy="1398587"/>
          </a:xfrm>
          <a:custGeom>
            <a:avLst/>
            <a:gdLst>
              <a:gd name="T0" fmla="*/ 0 w 430529"/>
              <a:gd name="T1" fmla="*/ 0 h 1398905"/>
              <a:gd name="T2" fmla="*/ 430529 w 430529"/>
              <a:gd name="T3" fmla="*/ 1398905 h 1398905"/>
            </a:gdLst>
            <a:ahLst/>
            <a:cxnLst/>
            <a:rect l="T0" t="T1" r="T2" b="T3"/>
            <a:pathLst>
              <a:path w="430529" h="1398905">
                <a:moveTo>
                  <a:pt x="0" y="0"/>
                </a:moveTo>
                <a:lnTo>
                  <a:pt x="430187" y="0"/>
                </a:lnTo>
                <a:lnTo>
                  <a:pt x="430187" y="1398358"/>
                </a:lnTo>
                <a:lnTo>
                  <a:pt x="0" y="1398358"/>
                </a:lnTo>
                <a:lnTo>
                  <a:pt x="0" y="0"/>
                </a:lnTo>
                <a:close/>
              </a:path>
            </a:pathLst>
          </a:custGeom>
          <a:noFill/>
          <a:ln w="27635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3" name="object 21"/>
          <p:cNvSpPr>
            <a:spLocks noChangeArrowheads="1"/>
          </p:cNvSpPr>
          <p:nvPr/>
        </p:nvSpPr>
        <p:spPr bwMode="auto">
          <a:xfrm>
            <a:off x="9097963" y="1138238"/>
            <a:ext cx="469900" cy="1398587"/>
          </a:xfrm>
          <a:custGeom>
            <a:avLst/>
            <a:gdLst>
              <a:gd name="T0" fmla="*/ 0 w 470534"/>
              <a:gd name="T1" fmla="*/ 0 h 1398905"/>
              <a:gd name="T2" fmla="*/ 470534 w 470534"/>
              <a:gd name="T3" fmla="*/ 1398905 h 1398905"/>
            </a:gdLst>
            <a:ahLst/>
            <a:cxnLst/>
            <a:rect l="T0" t="T1" r="T2" b="T3"/>
            <a:pathLst>
              <a:path w="470534" h="1398905">
                <a:moveTo>
                  <a:pt x="0" y="1398384"/>
                </a:moveTo>
                <a:lnTo>
                  <a:pt x="470026" y="1398384"/>
                </a:lnTo>
                <a:lnTo>
                  <a:pt x="470026" y="0"/>
                </a:lnTo>
                <a:lnTo>
                  <a:pt x="0" y="0"/>
                </a:lnTo>
                <a:lnTo>
                  <a:pt x="0" y="1398384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4" name="object 22"/>
          <p:cNvSpPr>
            <a:spLocks noChangeArrowheads="1"/>
          </p:cNvSpPr>
          <p:nvPr/>
        </p:nvSpPr>
        <p:spPr bwMode="auto">
          <a:xfrm>
            <a:off x="9567863" y="696913"/>
            <a:ext cx="430212" cy="1398587"/>
          </a:xfrm>
          <a:custGeom>
            <a:avLst/>
            <a:gdLst>
              <a:gd name="T0" fmla="*/ 0 w 430529"/>
              <a:gd name="T1" fmla="*/ 0 h 1398905"/>
              <a:gd name="T2" fmla="*/ 430529 w 430529"/>
              <a:gd name="T3" fmla="*/ 1398905 h 1398905"/>
            </a:gdLst>
            <a:ahLst/>
            <a:cxnLst/>
            <a:rect l="T0" t="T1" r="T2" b="T3"/>
            <a:pathLst>
              <a:path w="430529" h="1398905">
                <a:moveTo>
                  <a:pt x="0" y="1398358"/>
                </a:moveTo>
                <a:lnTo>
                  <a:pt x="430187" y="1398358"/>
                </a:lnTo>
                <a:lnTo>
                  <a:pt x="430187" y="0"/>
                </a:lnTo>
                <a:lnTo>
                  <a:pt x="0" y="0"/>
                </a:lnTo>
                <a:lnTo>
                  <a:pt x="0" y="139835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5" name="object 23"/>
          <p:cNvSpPr>
            <a:spLocks noChangeArrowheads="1"/>
          </p:cNvSpPr>
          <p:nvPr/>
        </p:nvSpPr>
        <p:spPr bwMode="auto">
          <a:xfrm>
            <a:off x="9567863" y="696913"/>
            <a:ext cx="430212" cy="1398587"/>
          </a:xfrm>
          <a:custGeom>
            <a:avLst/>
            <a:gdLst>
              <a:gd name="T0" fmla="*/ 0 w 430529"/>
              <a:gd name="T1" fmla="*/ 0 h 1398905"/>
              <a:gd name="T2" fmla="*/ 430529 w 430529"/>
              <a:gd name="T3" fmla="*/ 1398905 h 1398905"/>
            </a:gdLst>
            <a:ahLst/>
            <a:cxnLst/>
            <a:rect l="T0" t="T1" r="T2" b="T3"/>
            <a:pathLst>
              <a:path w="430529" h="1398905">
                <a:moveTo>
                  <a:pt x="0" y="0"/>
                </a:moveTo>
                <a:lnTo>
                  <a:pt x="430187" y="0"/>
                </a:lnTo>
                <a:lnTo>
                  <a:pt x="430187" y="1398358"/>
                </a:lnTo>
                <a:lnTo>
                  <a:pt x="0" y="1398358"/>
                </a:lnTo>
                <a:lnTo>
                  <a:pt x="0" y="0"/>
                </a:lnTo>
                <a:close/>
              </a:path>
            </a:pathLst>
          </a:custGeom>
          <a:noFill/>
          <a:ln w="27635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6" name="object 24"/>
          <p:cNvSpPr>
            <a:spLocks noChangeArrowheads="1"/>
          </p:cNvSpPr>
          <p:nvPr/>
        </p:nvSpPr>
        <p:spPr bwMode="auto">
          <a:xfrm>
            <a:off x="8848725" y="1362075"/>
            <a:ext cx="68263" cy="500063"/>
          </a:xfrm>
          <a:custGeom>
            <a:avLst/>
            <a:gdLst>
              <a:gd name="T0" fmla="*/ 0 w 69215"/>
              <a:gd name="T1" fmla="*/ 0 h 499110"/>
              <a:gd name="T2" fmla="*/ 69215 w 69215"/>
              <a:gd name="T3" fmla="*/ 499110 h 499110"/>
            </a:gdLst>
            <a:ahLst/>
            <a:cxnLst/>
            <a:rect l="T0" t="T1" r="T2" b="T3"/>
            <a:pathLst>
              <a:path w="69215" h="499110">
                <a:moveTo>
                  <a:pt x="0" y="0"/>
                </a:moveTo>
                <a:lnTo>
                  <a:pt x="69164" y="0"/>
                </a:lnTo>
                <a:lnTo>
                  <a:pt x="69164" y="499033"/>
                </a:lnTo>
                <a:lnTo>
                  <a:pt x="0" y="499033"/>
                </a:lnTo>
                <a:lnTo>
                  <a:pt x="0" y="0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7" name="object 25"/>
          <p:cNvSpPr>
            <a:spLocks noChangeArrowheads="1"/>
          </p:cNvSpPr>
          <p:nvPr/>
        </p:nvSpPr>
        <p:spPr bwMode="auto">
          <a:xfrm>
            <a:off x="9242425" y="1801813"/>
            <a:ext cx="182563" cy="60325"/>
          </a:xfrm>
          <a:custGeom>
            <a:avLst/>
            <a:gdLst>
              <a:gd name="T0" fmla="*/ 0 w 182245"/>
              <a:gd name="T1" fmla="*/ 0 h 59689"/>
              <a:gd name="T2" fmla="*/ 182245 w 182245"/>
              <a:gd name="T3" fmla="*/ 59689 h 59689"/>
            </a:gdLst>
            <a:ahLst/>
            <a:cxnLst/>
            <a:rect l="T0" t="T1" r="T2" b="T3"/>
            <a:pathLst>
              <a:path w="182245" h="59689">
                <a:moveTo>
                  <a:pt x="0" y="59689"/>
                </a:moveTo>
                <a:lnTo>
                  <a:pt x="181711" y="59689"/>
                </a:lnTo>
                <a:lnTo>
                  <a:pt x="181711" y="0"/>
                </a:lnTo>
                <a:lnTo>
                  <a:pt x="0" y="0"/>
                </a:lnTo>
                <a:lnTo>
                  <a:pt x="0" y="5968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8" name="object 26"/>
          <p:cNvSpPr>
            <a:spLocks noChangeArrowheads="1"/>
          </p:cNvSpPr>
          <p:nvPr/>
        </p:nvSpPr>
        <p:spPr bwMode="auto">
          <a:xfrm>
            <a:off x="9242425" y="1627188"/>
            <a:ext cx="68263" cy="174625"/>
          </a:xfrm>
          <a:custGeom>
            <a:avLst/>
            <a:gdLst>
              <a:gd name="T0" fmla="*/ 0 w 69215"/>
              <a:gd name="T1" fmla="*/ 0 h 175260"/>
              <a:gd name="T2" fmla="*/ 69215 w 69215"/>
              <a:gd name="T3" fmla="*/ 175260 h 175260"/>
            </a:gdLst>
            <a:ahLst/>
            <a:cxnLst/>
            <a:rect l="T0" t="T1" r="T2" b="T3"/>
            <a:pathLst>
              <a:path w="69215" h="175260">
                <a:moveTo>
                  <a:pt x="0" y="175259"/>
                </a:moveTo>
                <a:lnTo>
                  <a:pt x="69164" y="175259"/>
                </a:lnTo>
                <a:lnTo>
                  <a:pt x="69164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9" name="object 27"/>
          <p:cNvSpPr>
            <a:spLocks noChangeArrowheads="1"/>
          </p:cNvSpPr>
          <p:nvPr/>
        </p:nvSpPr>
        <p:spPr bwMode="auto">
          <a:xfrm>
            <a:off x="9242425" y="1566863"/>
            <a:ext cx="182563" cy="60325"/>
          </a:xfrm>
          <a:custGeom>
            <a:avLst/>
            <a:gdLst>
              <a:gd name="T0" fmla="*/ 0 w 182245"/>
              <a:gd name="T1" fmla="*/ 0 h 59689"/>
              <a:gd name="T2" fmla="*/ 182245 w 182245"/>
              <a:gd name="T3" fmla="*/ 59689 h 59689"/>
            </a:gdLst>
            <a:ahLst/>
            <a:cxnLst/>
            <a:rect l="T0" t="T1" r="T2" b="T3"/>
            <a:pathLst>
              <a:path w="182245" h="59689">
                <a:moveTo>
                  <a:pt x="0" y="59689"/>
                </a:moveTo>
                <a:lnTo>
                  <a:pt x="181711" y="59689"/>
                </a:lnTo>
                <a:lnTo>
                  <a:pt x="181711" y="0"/>
                </a:lnTo>
                <a:lnTo>
                  <a:pt x="0" y="0"/>
                </a:lnTo>
                <a:lnTo>
                  <a:pt x="0" y="5968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0" name="object 28"/>
          <p:cNvSpPr>
            <a:spLocks noChangeArrowheads="1"/>
          </p:cNvSpPr>
          <p:nvPr/>
        </p:nvSpPr>
        <p:spPr bwMode="auto">
          <a:xfrm>
            <a:off x="9242425" y="1420813"/>
            <a:ext cx="68263" cy="146050"/>
          </a:xfrm>
          <a:custGeom>
            <a:avLst/>
            <a:gdLst>
              <a:gd name="T0" fmla="*/ 0 w 69215"/>
              <a:gd name="T1" fmla="*/ 0 h 146050"/>
              <a:gd name="T2" fmla="*/ 69215 w 69215"/>
              <a:gd name="T3" fmla="*/ 146050 h 146050"/>
            </a:gdLst>
            <a:ahLst/>
            <a:cxnLst/>
            <a:rect l="T0" t="T1" r="T2" b="T3"/>
            <a:pathLst>
              <a:path w="69215" h="146050">
                <a:moveTo>
                  <a:pt x="0" y="146049"/>
                </a:moveTo>
                <a:lnTo>
                  <a:pt x="69164" y="146049"/>
                </a:lnTo>
                <a:lnTo>
                  <a:pt x="69164" y="0"/>
                </a:lnTo>
                <a:lnTo>
                  <a:pt x="0" y="0"/>
                </a:lnTo>
                <a:lnTo>
                  <a:pt x="0" y="14604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1" name="object 29"/>
          <p:cNvSpPr>
            <a:spLocks noChangeArrowheads="1"/>
          </p:cNvSpPr>
          <p:nvPr/>
        </p:nvSpPr>
        <p:spPr bwMode="auto">
          <a:xfrm>
            <a:off x="9242425" y="1362075"/>
            <a:ext cx="182563" cy="58738"/>
          </a:xfrm>
          <a:custGeom>
            <a:avLst/>
            <a:gdLst>
              <a:gd name="T0" fmla="*/ 0 w 182245"/>
              <a:gd name="T1" fmla="*/ 0 h 58419"/>
              <a:gd name="T2" fmla="*/ 182245 w 182245"/>
              <a:gd name="T3" fmla="*/ 58419 h 58419"/>
            </a:gdLst>
            <a:ahLst/>
            <a:cxnLst/>
            <a:rect l="T0" t="T1" r="T2" b="T3"/>
            <a:pathLst>
              <a:path w="182245" h="58419">
                <a:moveTo>
                  <a:pt x="0" y="58420"/>
                </a:moveTo>
                <a:lnTo>
                  <a:pt x="181711" y="58420"/>
                </a:lnTo>
                <a:lnTo>
                  <a:pt x="181711" y="0"/>
                </a:lnTo>
                <a:lnTo>
                  <a:pt x="0" y="0"/>
                </a:lnTo>
                <a:lnTo>
                  <a:pt x="0" y="5842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2" name="object 30"/>
          <p:cNvSpPr>
            <a:spLocks noChangeArrowheads="1"/>
          </p:cNvSpPr>
          <p:nvPr/>
        </p:nvSpPr>
        <p:spPr bwMode="auto">
          <a:xfrm>
            <a:off x="9650413" y="1352550"/>
            <a:ext cx="266700" cy="519113"/>
          </a:xfrm>
          <a:custGeom>
            <a:avLst/>
            <a:gdLst>
              <a:gd name="T0" fmla="*/ 0 w 266700"/>
              <a:gd name="T1" fmla="*/ 0 h 519430"/>
              <a:gd name="T2" fmla="*/ 266700 w 266700"/>
              <a:gd name="T3" fmla="*/ 519430 h 519430"/>
            </a:gdLst>
            <a:ahLst/>
            <a:cxnLst/>
            <a:rect l="T0" t="T1" r="T2" b="T3"/>
            <a:pathLst>
              <a:path w="266700" h="519430">
                <a:moveTo>
                  <a:pt x="141020" y="0"/>
                </a:moveTo>
                <a:lnTo>
                  <a:pt x="91014" y="9967"/>
                </a:lnTo>
                <a:lnTo>
                  <a:pt x="54351" y="36904"/>
                </a:lnTo>
                <a:lnTo>
                  <a:pt x="29001" y="76363"/>
                </a:lnTo>
                <a:lnTo>
                  <a:pt x="12931" y="123896"/>
                </a:lnTo>
                <a:lnTo>
                  <a:pt x="4110" y="175055"/>
                </a:lnTo>
                <a:lnTo>
                  <a:pt x="507" y="225393"/>
                </a:lnTo>
                <a:lnTo>
                  <a:pt x="0" y="256298"/>
                </a:lnTo>
                <a:lnTo>
                  <a:pt x="342" y="284087"/>
                </a:lnTo>
                <a:lnTo>
                  <a:pt x="3109" y="334435"/>
                </a:lnTo>
                <a:lnTo>
                  <a:pt x="8719" y="378046"/>
                </a:lnTo>
                <a:lnTo>
                  <a:pt x="17250" y="415201"/>
                </a:lnTo>
                <a:lnTo>
                  <a:pt x="35696" y="459448"/>
                </a:lnTo>
                <a:lnTo>
                  <a:pt x="61155" y="490757"/>
                </a:lnTo>
                <a:lnTo>
                  <a:pt x="106468" y="514022"/>
                </a:lnTo>
                <a:lnTo>
                  <a:pt x="149322" y="518846"/>
                </a:lnTo>
                <a:lnTo>
                  <a:pt x="164550" y="516774"/>
                </a:lnTo>
                <a:lnTo>
                  <a:pt x="202843" y="501880"/>
                </a:lnTo>
                <a:lnTo>
                  <a:pt x="231556" y="475635"/>
                </a:lnTo>
                <a:lnTo>
                  <a:pt x="243955" y="456295"/>
                </a:lnTo>
                <a:lnTo>
                  <a:pt x="130526" y="456295"/>
                </a:lnTo>
                <a:lnTo>
                  <a:pt x="122131" y="453770"/>
                </a:lnTo>
                <a:lnTo>
                  <a:pt x="91529" y="416373"/>
                </a:lnTo>
                <a:lnTo>
                  <a:pt x="80949" y="377326"/>
                </a:lnTo>
                <a:lnTo>
                  <a:pt x="74994" y="328761"/>
                </a:lnTo>
                <a:lnTo>
                  <a:pt x="72677" y="273083"/>
                </a:lnTo>
                <a:lnTo>
                  <a:pt x="72562" y="256298"/>
                </a:lnTo>
                <a:lnTo>
                  <a:pt x="72655" y="241221"/>
                </a:lnTo>
                <a:lnTo>
                  <a:pt x="74172" y="199500"/>
                </a:lnTo>
                <a:lnTo>
                  <a:pt x="79788" y="150050"/>
                </a:lnTo>
                <a:lnTo>
                  <a:pt x="90512" y="108540"/>
                </a:lnTo>
                <a:lnTo>
                  <a:pt x="114697" y="71646"/>
                </a:lnTo>
                <a:lnTo>
                  <a:pt x="141704" y="62393"/>
                </a:lnTo>
                <a:lnTo>
                  <a:pt x="241244" y="62393"/>
                </a:lnTo>
                <a:lnTo>
                  <a:pt x="236670" y="54078"/>
                </a:lnTo>
                <a:lnTo>
                  <a:pt x="211012" y="23833"/>
                </a:lnTo>
                <a:lnTo>
                  <a:pt x="166995" y="2618"/>
                </a:lnTo>
                <a:lnTo>
                  <a:pt x="154327" y="652"/>
                </a:lnTo>
                <a:lnTo>
                  <a:pt x="141020" y="0"/>
                </a:lnTo>
                <a:close/>
              </a:path>
              <a:path w="266700" h="519430">
                <a:moveTo>
                  <a:pt x="199071" y="366698"/>
                </a:moveTo>
                <a:lnTo>
                  <a:pt x="187777" y="410456"/>
                </a:lnTo>
                <a:lnTo>
                  <a:pt x="165864" y="443550"/>
                </a:lnTo>
                <a:lnTo>
                  <a:pt x="130526" y="456295"/>
                </a:lnTo>
                <a:lnTo>
                  <a:pt x="243955" y="456295"/>
                </a:lnTo>
                <a:lnTo>
                  <a:pt x="260587" y="413207"/>
                </a:lnTo>
                <a:lnTo>
                  <a:pt x="266471" y="383755"/>
                </a:lnTo>
                <a:lnTo>
                  <a:pt x="199071" y="366698"/>
                </a:lnTo>
                <a:close/>
              </a:path>
              <a:path w="266700" h="519430">
                <a:moveTo>
                  <a:pt x="241244" y="62393"/>
                </a:moveTo>
                <a:lnTo>
                  <a:pt x="141704" y="62393"/>
                </a:lnTo>
                <a:lnTo>
                  <a:pt x="151345" y="64018"/>
                </a:lnTo>
                <a:lnTo>
                  <a:pt x="160367" y="68335"/>
                </a:lnTo>
                <a:lnTo>
                  <a:pt x="187796" y="116318"/>
                </a:lnTo>
                <a:lnTo>
                  <a:pt x="191871" y="136944"/>
                </a:lnTo>
                <a:lnTo>
                  <a:pt x="255629" y="96946"/>
                </a:lnTo>
                <a:lnTo>
                  <a:pt x="250075" y="81236"/>
                </a:lnTo>
                <a:lnTo>
                  <a:pt x="243751" y="66950"/>
                </a:lnTo>
                <a:lnTo>
                  <a:pt x="241244" y="623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3" name="object 31"/>
          <p:cNvSpPr>
            <a:spLocks noChangeArrowheads="1"/>
          </p:cNvSpPr>
          <p:nvPr/>
        </p:nvSpPr>
        <p:spPr bwMode="auto">
          <a:xfrm>
            <a:off x="8342313" y="1627188"/>
            <a:ext cx="68262" cy="234950"/>
          </a:xfrm>
          <a:custGeom>
            <a:avLst/>
            <a:gdLst>
              <a:gd name="T0" fmla="*/ 0 w 69215"/>
              <a:gd name="T1" fmla="*/ 0 h 234950"/>
              <a:gd name="T2" fmla="*/ 69215 w 69215"/>
              <a:gd name="T3" fmla="*/ 234950 h 234950"/>
            </a:gdLst>
            <a:ahLst/>
            <a:cxnLst/>
            <a:rect l="T0" t="T1" r="T2" b="T3"/>
            <a:pathLst>
              <a:path w="69215" h="234950">
                <a:moveTo>
                  <a:pt x="0" y="234949"/>
                </a:moveTo>
                <a:lnTo>
                  <a:pt x="69151" y="234949"/>
                </a:lnTo>
                <a:lnTo>
                  <a:pt x="69151" y="0"/>
                </a:lnTo>
                <a:lnTo>
                  <a:pt x="0" y="0"/>
                </a:lnTo>
                <a:lnTo>
                  <a:pt x="0" y="23494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4" name="object 32"/>
          <p:cNvSpPr>
            <a:spLocks noChangeArrowheads="1"/>
          </p:cNvSpPr>
          <p:nvPr/>
        </p:nvSpPr>
        <p:spPr bwMode="auto">
          <a:xfrm>
            <a:off x="8342313" y="1566863"/>
            <a:ext cx="182562" cy="60325"/>
          </a:xfrm>
          <a:custGeom>
            <a:avLst/>
            <a:gdLst>
              <a:gd name="T0" fmla="*/ 0 w 182245"/>
              <a:gd name="T1" fmla="*/ 0 h 59689"/>
              <a:gd name="T2" fmla="*/ 182245 w 182245"/>
              <a:gd name="T3" fmla="*/ 59689 h 59689"/>
            </a:gdLst>
            <a:ahLst/>
            <a:cxnLst/>
            <a:rect l="T0" t="T1" r="T2" b="T3"/>
            <a:pathLst>
              <a:path w="182245" h="59689">
                <a:moveTo>
                  <a:pt x="0" y="59689"/>
                </a:moveTo>
                <a:lnTo>
                  <a:pt x="181698" y="59689"/>
                </a:lnTo>
                <a:lnTo>
                  <a:pt x="181698" y="0"/>
                </a:lnTo>
                <a:lnTo>
                  <a:pt x="0" y="0"/>
                </a:lnTo>
                <a:lnTo>
                  <a:pt x="0" y="5968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5" name="object 33"/>
          <p:cNvSpPr>
            <a:spLocks noChangeArrowheads="1"/>
          </p:cNvSpPr>
          <p:nvPr/>
        </p:nvSpPr>
        <p:spPr bwMode="auto">
          <a:xfrm>
            <a:off x="8342313" y="1420813"/>
            <a:ext cx="68262" cy="146050"/>
          </a:xfrm>
          <a:custGeom>
            <a:avLst/>
            <a:gdLst>
              <a:gd name="T0" fmla="*/ 0 w 69215"/>
              <a:gd name="T1" fmla="*/ 0 h 146050"/>
              <a:gd name="T2" fmla="*/ 69215 w 69215"/>
              <a:gd name="T3" fmla="*/ 146050 h 146050"/>
            </a:gdLst>
            <a:ahLst/>
            <a:cxnLst/>
            <a:rect l="T0" t="T1" r="T2" b="T3"/>
            <a:pathLst>
              <a:path w="69215" h="146050">
                <a:moveTo>
                  <a:pt x="0" y="146049"/>
                </a:moveTo>
                <a:lnTo>
                  <a:pt x="69151" y="146049"/>
                </a:lnTo>
                <a:lnTo>
                  <a:pt x="69151" y="0"/>
                </a:lnTo>
                <a:lnTo>
                  <a:pt x="0" y="0"/>
                </a:lnTo>
                <a:lnTo>
                  <a:pt x="0" y="14604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6" name="object 34"/>
          <p:cNvSpPr>
            <a:spLocks noChangeArrowheads="1"/>
          </p:cNvSpPr>
          <p:nvPr/>
        </p:nvSpPr>
        <p:spPr bwMode="auto">
          <a:xfrm>
            <a:off x="8342313" y="1362075"/>
            <a:ext cx="182562" cy="58738"/>
          </a:xfrm>
          <a:custGeom>
            <a:avLst/>
            <a:gdLst>
              <a:gd name="T0" fmla="*/ 0 w 182245"/>
              <a:gd name="T1" fmla="*/ 0 h 58419"/>
              <a:gd name="T2" fmla="*/ 182245 w 182245"/>
              <a:gd name="T3" fmla="*/ 58419 h 58419"/>
            </a:gdLst>
            <a:ahLst/>
            <a:cxnLst/>
            <a:rect l="T0" t="T1" r="T2" b="T3"/>
            <a:pathLst>
              <a:path w="182245" h="58419">
                <a:moveTo>
                  <a:pt x="0" y="58420"/>
                </a:moveTo>
                <a:lnTo>
                  <a:pt x="181698" y="58420"/>
                </a:lnTo>
                <a:lnTo>
                  <a:pt x="181698" y="0"/>
                </a:lnTo>
                <a:lnTo>
                  <a:pt x="0" y="0"/>
                </a:lnTo>
                <a:lnTo>
                  <a:pt x="0" y="5842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7" name="object 35"/>
          <p:cNvSpPr txBox="1">
            <a:spLocks noChangeArrowheads="1"/>
          </p:cNvSpPr>
          <p:nvPr/>
        </p:nvSpPr>
        <p:spPr bwMode="auto">
          <a:xfrm>
            <a:off x="5422900" y="5229225"/>
            <a:ext cx="5118100" cy="47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 indent="69850">
              <a:lnSpc>
                <a:spcPct val="77000"/>
              </a:lnSpc>
            </a:pPr>
            <a:r>
              <a:rPr lang="fr-FR" sz="4000" b="1" dirty="0" smtClean="0">
                <a:solidFill>
                  <a:srgbClr val="FFF200"/>
                </a:solidFill>
                <a:latin typeface="Arial Narrow" pitchFamily="34" charset="0"/>
              </a:rPr>
              <a:t>E</a:t>
            </a:r>
            <a:r>
              <a:rPr lang="sl-SI" sz="4000" b="1" dirty="0" err="1" smtClean="0">
                <a:solidFill>
                  <a:srgbClr val="FFF200"/>
                </a:solidFill>
                <a:latin typeface="Arial Narrow" pitchFamily="34" charset="0"/>
              </a:rPr>
              <a:t>vropski</a:t>
            </a:r>
            <a:r>
              <a:rPr lang="sl-SI" sz="4000" b="1" dirty="0" smtClean="0">
                <a:solidFill>
                  <a:srgbClr val="FFF200"/>
                </a:solidFill>
                <a:latin typeface="Arial Narrow" pitchFamily="34" charset="0"/>
              </a:rPr>
              <a:t> s</a:t>
            </a:r>
            <a:r>
              <a:rPr lang="fr-FR" sz="4000" b="1" dirty="0" smtClean="0">
                <a:solidFill>
                  <a:srgbClr val="FFF200"/>
                </a:solidFill>
                <a:latin typeface="Arial Narrow" pitchFamily="34" charset="0"/>
              </a:rPr>
              <a:t>ocial</a:t>
            </a:r>
            <a:r>
              <a:rPr lang="sl-SI" sz="4000" b="1" dirty="0" smtClean="0">
                <a:solidFill>
                  <a:srgbClr val="FFF200"/>
                </a:solidFill>
                <a:latin typeface="Arial Narrow" pitchFamily="34" charset="0"/>
              </a:rPr>
              <a:t>ni dialog</a:t>
            </a:r>
            <a:endParaRPr lang="fr-FR" sz="4000" dirty="0">
              <a:latin typeface="Arial Narrow" pitchFamily="34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886825" y="6435725"/>
            <a:ext cx="1296988" cy="3079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spc="-5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r>
              <a:rPr sz="2000" b="1" spc="-5">
                <a:solidFill>
                  <a:srgbClr val="FFFFFF"/>
                </a:solidFill>
                <a:latin typeface="Arial"/>
                <a:cs typeface="Arial"/>
              </a:rPr>
              <a:t>.0</a:t>
            </a:r>
            <a:r>
              <a:rPr lang="fr-FR" sz="2000" b="1" spc="-5" dirty="0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sz="2000" b="1" spc="-5">
                <a:solidFill>
                  <a:srgbClr val="FFFFFF"/>
                </a:solidFill>
                <a:latin typeface="Arial"/>
                <a:cs typeface="Arial"/>
              </a:rPr>
              <a:t>2014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109" name="object 37"/>
          <p:cNvSpPr txBox="1">
            <a:spLocks noChangeArrowheads="1"/>
          </p:cNvSpPr>
          <p:nvPr/>
        </p:nvSpPr>
        <p:spPr bwMode="auto">
          <a:xfrm>
            <a:off x="8177213" y="2667000"/>
            <a:ext cx="1817687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>
              <a:lnSpc>
                <a:spcPct val="103000"/>
              </a:lnSpc>
            </a:pPr>
            <a:r>
              <a:rPr lang="fr-FR" sz="1200">
                <a:solidFill>
                  <a:srgbClr val="FFFFFF"/>
                </a:solidFill>
                <a:latin typeface="DINCond-Medium"/>
                <a:ea typeface="DINCond-Medium"/>
                <a:cs typeface="DINCond-Medium"/>
              </a:rPr>
              <a:t>EUROPEAN</a:t>
            </a:r>
          </a:p>
          <a:p>
            <a:pPr marL="12700">
              <a:lnSpc>
                <a:spcPct val="103000"/>
              </a:lnSpc>
            </a:pPr>
            <a:r>
              <a:rPr lang="fr-FR" sz="1200">
                <a:solidFill>
                  <a:srgbClr val="FFFFFF"/>
                </a:solidFill>
                <a:latin typeface="DINCond-Medium"/>
                <a:ea typeface="DINCond-Medium"/>
                <a:cs typeface="DINCond-Medium"/>
              </a:rPr>
              <a:t>CONSTRUCTION INDUSTRY</a:t>
            </a:r>
          </a:p>
          <a:p>
            <a:pPr marL="12700">
              <a:lnSpc>
                <a:spcPct val="103000"/>
              </a:lnSpc>
            </a:pPr>
            <a:r>
              <a:rPr lang="fr-FR" sz="1200">
                <a:solidFill>
                  <a:srgbClr val="FFFFFF"/>
                </a:solidFill>
                <a:latin typeface="DINCond-Medium"/>
                <a:ea typeface="DINCond-Medium"/>
                <a:cs typeface="DINCond-Medium"/>
              </a:rPr>
              <a:t>FEDERATION</a:t>
            </a:r>
            <a:endParaRPr lang="fr-FR" sz="1200">
              <a:latin typeface="DINCond-Medium"/>
              <a:ea typeface="DINCond-Medium"/>
              <a:cs typeface="DINCond-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099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0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1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2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3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4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5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6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7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8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9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10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11" name="object 15"/>
          <p:cNvSpPr txBox="1">
            <a:spLocks noChangeArrowheads="1"/>
          </p:cNvSpPr>
          <p:nvPr/>
        </p:nvSpPr>
        <p:spPr bwMode="auto">
          <a:xfrm>
            <a:off x="1143000" y="3128963"/>
            <a:ext cx="8058150" cy="291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Social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ni dialog </a:t>
            </a:r>
            <a:r>
              <a:rPr lang="sl-SI" sz="2800" b="1" smtClean="0">
                <a:solidFill>
                  <a:srgbClr val="FFFFFF"/>
                </a:solidFill>
                <a:latin typeface="Arial Narrow" pitchFamily="34" charset="0"/>
              </a:rPr>
              <a:t>je </a:t>
            </a:r>
            <a:r>
              <a:rPr lang="sl-SI" sz="2800" b="1" smtClean="0">
                <a:solidFill>
                  <a:srgbClr val="FFFFFF"/>
                </a:solidFill>
                <a:latin typeface="Arial Narrow" pitchFamily="34" charset="0"/>
              </a:rPr>
              <a:t>zajet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v EU pogodbi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:</a:t>
            </a:r>
            <a:endParaRPr lang="fr-FR" sz="2800" dirty="0"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dirty="0"/>
          </a:p>
          <a:p>
            <a:pPr marL="714375" lvl="1" indent="-244475">
              <a:lnSpc>
                <a:spcPts val="2800"/>
              </a:lnSpc>
              <a:buClr>
                <a:srgbClr val="FFF200"/>
              </a:buClr>
              <a:buFont typeface="Arial Narrow" pitchFamily="34" charset="0"/>
              <a:buChar char="−"/>
              <a:tabLst>
                <a:tab pos="169863" algn="l"/>
              </a:tabLst>
            </a:pP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Social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ni partnerji  se morajo posvetovati o socialni politiki (člen 154) 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714375" lvl="1" indent="-244475">
              <a:lnSpc>
                <a:spcPts val="2800"/>
              </a:lnSpc>
              <a:buClr>
                <a:srgbClr val="FFF200"/>
              </a:buClr>
              <a:buFont typeface="Arial Narrow" pitchFamily="34" charset="0"/>
              <a:buChar char="−"/>
              <a:tabLst>
                <a:tab pos="169863" algn="l"/>
              </a:tabLst>
            </a:pP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Social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ni partnerji se lahko odločijo za pogajanja za 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avtonomne sporazume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(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člen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155)</a:t>
            </a:r>
          </a:p>
          <a:p>
            <a:pPr marL="168275" indent="-155575">
              <a:lnSpc>
                <a:spcPts val="2600"/>
              </a:lnSpc>
              <a:spcBef>
                <a:spcPts val="38"/>
              </a:spcBef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dirty="0"/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Samostojnost in neodvisnost socialnih partnerjev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4112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673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73858ACE-106B-407B-BC2D-1E09B2F2ED3D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2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 FIEC-EFBWW : Project on H&amp;S dissemination</a:t>
            </a:r>
          </a:p>
        </p:txBody>
      </p:sp>
      <p:sp>
        <p:nvSpPr>
          <p:cNvPr id="4113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544195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Evropski s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ocial</a:t>
            </a:r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ni dialog</a:t>
            </a:r>
            <a:endParaRPr lang="fr-FR" sz="4500" dirty="0">
              <a:latin typeface="Arial Narrow" pitchFamily="34" charset="0"/>
            </a:endParaRPr>
          </a:p>
        </p:txBody>
      </p:sp>
      <p:pic>
        <p:nvPicPr>
          <p:cNvPr id="4114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3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4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5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6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7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8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9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0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1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2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3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4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5" name="object 15"/>
          <p:cNvSpPr txBox="1">
            <a:spLocks noChangeArrowheads="1"/>
          </p:cNvSpPr>
          <p:nvPr/>
        </p:nvSpPr>
        <p:spPr bwMode="auto">
          <a:xfrm>
            <a:off x="1143000" y="2790825"/>
            <a:ext cx="8470900" cy="406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err="1" smtClean="0">
                <a:solidFill>
                  <a:srgbClr val="FFFFFF"/>
                </a:solidFill>
                <a:latin typeface="Arial Narrow" pitchFamily="34" charset="0"/>
              </a:rPr>
              <a:t>Medsektorsko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:</a:t>
            </a:r>
            <a:endParaRPr lang="fr-FR" sz="2800" dirty="0"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dirty="0"/>
          </a:p>
          <a:p>
            <a:pPr marL="714375" lvl="1" indent="-244475">
              <a:lnSpc>
                <a:spcPts val="2800"/>
              </a:lnSpc>
              <a:buClr>
                <a:srgbClr val="FFF200"/>
              </a:buClr>
              <a:buFont typeface="Arial Narrow" pitchFamily="34" charset="0"/>
              <a:buChar char="−"/>
              <a:tabLst>
                <a:tab pos="169863" algn="l"/>
              </a:tabLst>
            </a:pPr>
            <a:r>
              <a:rPr lang="fr-FR" b="1" dirty="0">
                <a:solidFill>
                  <a:srgbClr val="FFFFFF"/>
                </a:solidFill>
                <a:latin typeface="Arial Narrow" pitchFamily="34" charset="0"/>
              </a:rPr>
              <a:t>BusinessEurope – </a:t>
            </a:r>
            <a:r>
              <a:rPr lang="sl-SI" b="1" dirty="0" smtClean="0">
                <a:solidFill>
                  <a:srgbClr val="FFFFFF"/>
                </a:solidFill>
                <a:latin typeface="Arial Narrow" pitchFamily="34" charset="0"/>
              </a:rPr>
              <a:t>Evropski center za podjetja z javno udeležbo (</a:t>
            </a:r>
            <a:r>
              <a:rPr lang="fr-FR" b="1" dirty="0" smtClean="0">
                <a:solidFill>
                  <a:srgbClr val="FFFFFF"/>
                </a:solidFill>
                <a:latin typeface="Arial Narrow" pitchFamily="34" charset="0"/>
              </a:rPr>
              <a:t>CEEP</a:t>
            </a:r>
            <a:r>
              <a:rPr lang="sl-SI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r>
              <a:rPr lang="fr-FR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b="1" dirty="0">
                <a:solidFill>
                  <a:srgbClr val="FFFFFF"/>
                </a:solidFill>
                <a:latin typeface="Arial Narrow" pitchFamily="34" charset="0"/>
              </a:rPr>
              <a:t>– </a:t>
            </a:r>
            <a:r>
              <a:rPr lang="sl-SI" b="1" dirty="0" smtClean="0">
                <a:solidFill>
                  <a:srgbClr val="FFFFFF"/>
                </a:solidFill>
                <a:latin typeface="Arial Narrow" pitchFamily="34" charset="0"/>
              </a:rPr>
              <a:t>Evropsko združenje obrti ter malih in srednje velikih podjetij (</a:t>
            </a:r>
            <a:r>
              <a:rPr lang="fr-FR" b="1" dirty="0" smtClean="0">
                <a:solidFill>
                  <a:srgbClr val="FFFFFF"/>
                </a:solidFill>
                <a:latin typeface="Arial Narrow" pitchFamily="34" charset="0"/>
              </a:rPr>
              <a:t>UEAPME</a:t>
            </a:r>
            <a:r>
              <a:rPr lang="sl-SI" b="1" dirty="0" smtClean="0">
                <a:solidFill>
                  <a:srgbClr val="FFFFFF"/>
                </a:solidFill>
                <a:latin typeface="Arial Narrow" pitchFamily="34" charset="0"/>
              </a:rPr>
              <a:t>) za delodajalce</a:t>
            </a:r>
            <a:endParaRPr lang="fr-FR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714375" lvl="1" indent="-244475">
              <a:lnSpc>
                <a:spcPts val="2800"/>
              </a:lnSpc>
              <a:buClr>
                <a:srgbClr val="FFF200"/>
              </a:buClr>
              <a:buFont typeface="Arial Narrow" pitchFamily="34" charset="0"/>
              <a:buChar char="−"/>
              <a:tabLst>
                <a:tab pos="169863" algn="l"/>
              </a:tabLst>
            </a:pPr>
            <a:r>
              <a:rPr lang="sl-SI" b="1" dirty="0" smtClean="0">
                <a:solidFill>
                  <a:srgbClr val="FFFFFF"/>
                </a:solidFill>
                <a:latin typeface="Arial Narrow" pitchFamily="34" charset="0"/>
              </a:rPr>
              <a:t>Evropska konfederacija sindikatov (</a:t>
            </a:r>
            <a:r>
              <a:rPr lang="fr-FR" b="1" dirty="0" smtClean="0">
                <a:solidFill>
                  <a:srgbClr val="FFFFFF"/>
                </a:solidFill>
                <a:latin typeface="Arial Narrow" pitchFamily="34" charset="0"/>
              </a:rPr>
              <a:t>ETUC </a:t>
            </a:r>
            <a:r>
              <a:rPr lang="sl-SI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r>
              <a:rPr lang="fr-FR" b="1" dirty="0" smtClean="0">
                <a:solidFill>
                  <a:srgbClr val="FFFFFF"/>
                </a:solidFill>
                <a:latin typeface="Arial Narrow" pitchFamily="34" charset="0"/>
              </a:rPr>
              <a:t>– </a:t>
            </a:r>
            <a:r>
              <a:rPr lang="fr-FR" b="1" dirty="0">
                <a:solidFill>
                  <a:srgbClr val="FFFFFF"/>
                </a:solidFill>
                <a:latin typeface="Arial Narrow" pitchFamily="34" charset="0"/>
              </a:rPr>
              <a:t>Eurocadres – CEC </a:t>
            </a:r>
            <a:r>
              <a:rPr lang="sl-SI" b="1" dirty="0" smtClean="0">
                <a:solidFill>
                  <a:srgbClr val="FFFFFF"/>
                </a:solidFill>
                <a:latin typeface="Arial Narrow" pitchFamily="34" charset="0"/>
              </a:rPr>
              <a:t>za delavce</a:t>
            </a:r>
            <a:endParaRPr lang="fr-FR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600"/>
              </a:lnSpc>
              <a:spcBef>
                <a:spcPts val="38"/>
              </a:spcBef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dirty="0"/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Se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korsko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(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od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1998) :</a:t>
            </a: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714375" lvl="1" indent="-244475">
              <a:lnSpc>
                <a:spcPts val="2800"/>
              </a:lnSpc>
              <a:buClr>
                <a:srgbClr val="FFF200"/>
              </a:buClr>
              <a:buFont typeface="Arial Narrow" pitchFamily="34" charset="0"/>
              <a:buChar char="−"/>
              <a:tabLst>
                <a:tab pos="169863" algn="l"/>
              </a:tabLst>
            </a:pP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FIEC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in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EFBWW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za gradbeno industrijo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714375" lvl="1" indent="-244475">
              <a:lnSpc>
                <a:spcPts val="2800"/>
              </a:lnSpc>
              <a:buClr>
                <a:srgbClr val="FFF200"/>
              </a:buClr>
              <a:buFont typeface="Arial Narrow" pitchFamily="34" charset="0"/>
              <a:buChar char="−"/>
              <a:tabLst>
                <a:tab pos="169863" algn="l"/>
              </a:tabLst>
            </a:pP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43 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se</a:t>
            </a:r>
            <a:r>
              <a:rPr lang="sl-SI" sz="2800" b="1" dirty="0" err="1" smtClean="0">
                <a:solidFill>
                  <a:srgbClr val="FFFFFF"/>
                </a:solidFill>
                <a:latin typeface="Arial Narrow" pitchFamily="34" charset="0"/>
              </a:rPr>
              <a:t>ktorskih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 odborov s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66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delodajalskimi organizacijami in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16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delavskimi organizacijami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5136" name="object 18"/>
          <p:cNvSpPr txBox="1">
            <a:spLocks noChangeArrowheads="1"/>
          </p:cNvSpPr>
          <p:nvPr/>
        </p:nvSpPr>
        <p:spPr bwMode="auto">
          <a:xfrm>
            <a:off x="444500" y="6981825"/>
            <a:ext cx="4445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 dirty="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ADB62B6C-2549-4793-8F0F-62B5C26C5A0B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3</a:t>
            </a:fld>
            <a:r>
              <a:rPr lang="fr-FR" sz="1000" dirty="0">
                <a:solidFill>
                  <a:srgbClr val="ED1D24"/>
                </a:solidFill>
                <a:latin typeface="Arial Narrow" pitchFamily="34" charset="0"/>
              </a:rPr>
              <a:t>&gt; </a:t>
            </a:r>
            <a:r>
              <a:rPr lang="fr-FR" sz="1000" dirty="0">
                <a:solidFill>
                  <a:schemeClr val="bg1"/>
                </a:solidFill>
                <a:latin typeface="Arial Narrow" pitchFamily="34" charset="0"/>
              </a:rPr>
              <a:t>FIEC-EFBWW : Project on H&amp;S </a:t>
            </a:r>
            <a:r>
              <a:rPr lang="fr-FR" sz="1000" dirty="0" smtClean="0">
                <a:solidFill>
                  <a:schemeClr val="bg1"/>
                </a:solidFill>
                <a:latin typeface="Arial Narrow" pitchFamily="34" charset="0"/>
              </a:rPr>
              <a:t>dissemina</a:t>
            </a:r>
            <a:r>
              <a:rPr lang="sl-SI" sz="1000" dirty="0" smtClean="0">
                <a:solidFill>
                  <a:schemeClr val="bg1"/>
                </a:solidFill>
                <a:latin typeface="Arial Narrow" pitchFamily="34" charset="0"/>
              </a:rPr>
              <a:t>korskih odborov s </a:t>
            </a:r>
            <a:r>
              <a:rPr lang="fr-FR" sz="1000" dirty="0" smtClean="0">
                <a:solidFill>
                  <a:schemeClr val="bg1"/>
                </a:solidFill>
                <a:latin typeface="Arial Narrow" pitchFamily="34" charset="0"/>
              </a:rPr>
              <a:t>tion</a:t>
            </a:r>
            <a:endParaRPr lang="fr-FR" sz="1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137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544195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Evropski s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ocial</a:t>
            </a:r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ni dialog</a:t>
            </a:r>
            <a:endParaRPr lang="fr-FR" sz="4500" dirty="0">
              <a:latin typeface="Arial Narrow" pitchFamily="34" charset="0"/>
            </a:endParaRPr>
          </a:p>
        </p:txBody>
      </p:sp>
      <p:pic>
        <p:nvPicPr>
          <p:cNvPr id="5138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47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48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49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0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1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2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3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4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5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6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7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8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9" name="object 15"/>
          <p:cNvSpPr txBox="1">
            <a:spLocks noChangeArrowheads="1"/>
          </p:cNvSpPr>
          <p:nvPr/>
        </p:nvSpPr>
        <p:spPr bwMode="auto">
          <a:xfrm>
            <a:off x="1143000" y="3128963"/>
            <a:ext cx="805815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Evropska federacija gradbene industrije (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FIEC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: 33 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federa</a:t>
            </a:r>
            <a:r>
              <a:rPr lang="sl-SI" sz="2800" b="1" dirty="0" err="1" smtClean="0">
                <a:solidFill>
                  <a:srgbClr val="FFFFFF"/>
                </a:solidFill>
                <a:latin typeface="Arial Narrow" pitchFamily="34" charset="0"/>
              </a:rPr>
              <a:t>cij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iz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29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držav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dirty="0"/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EFBWW : 72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pridruženih zvez iz 31 držav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fr-BE" sz="2800" b="1" dirty="0" smtClean="0">
                <a:solidFill>
                  <a:srgbClr val="FFFFFF"/>
                </a:solidFill>
                <a:latin typeface="Arial Narrow" pitchFamily="34" charset="0"/>
                <a:sym typeface="Wingdings" pitchFamily="2" charset="2"/>
              </a:rPr>
              <a:t>Re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  <a:sym typeface="Wingdings" pitchFamily="2" charset="2"/>
              </a:rPr>
              <a:t>dne študije zastopanosti</a:t>
            </a:r>
            <a:r>
              <a:rPr lang="fr-BE" sz="2800" b="1" dirty="0" smtClean="0">
                <a:solidFill>
                  <a:srgbClr val="FFFFFF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fr-BE" sz="2800" b="1" dirty="0">
                <a:solidFill>
                  <a:srgbClr val="FFFFFF"/>
                </a:solidFill>
                <a:latin typeface="Arial Narrow" pitchFamily="34" charset="0"/>
                <a:sym typeface="Wingdings" pitchFamily="2" charset="2"/>
              </a:rPr>
              <a:t/>
            </a:r>
            <a:br>
              <a:rPr lang="fr-BE" sz="2800" b="1" dirty="0">
                <a:solidFill>
                  <a:srgbClr val="FFFFFF"/>
                </a:solidFill>
                <a:latin typeface="Arial Narrow" pitchFamily="34" charset="0"/>
                <a:sym typeface="Wingdings" pitchFamily="2" charset="2"/>
              </a:rPr>
            </a:br>
            <a:r>
              <a:rPr lang="fr-BE" sz="2800" b="1" dirty="0" smtClean="0">
                <a:solidFill>
                  <a:srgbClr val="FFFFFF"/>
                </a:solidFill>
                <a:latin typeface="Arial Narrow" pitchFamily="34" charset="0"/>
                <a:sym typeface="Wingdings" pitchFamily="2" charset="2"/>
              </a:rPr>
              <a:t>(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  <a:sym typeface="Wingdings" pitchFamily="2" charset="2"/>
              </a:rPr>
              <a:t>za gradbeništvo</a:t>
            </a:r>
            <a:r>
              <a:rPr lang="fr-BE" sz="2800" b="1" dirty="0" smtClean="0">
                <a:solidFill>
                  <a:srgbClr val="FFFFFF"/>
                </a:solidFill>
                <a:latin typeface="Arial Narrow" pitchFamily="34" charset="0"/>
                <a:sym typeface="Wingdings" pitchFamily="2" charset="2"/>
              </a:rPr>
              <a:t> </a:t>
            </a:r>
            <a:r>
              <a:rPr lang="fr-BE" sz="2800" b="1" dirty="0">
                <a:solidFill>
                  <a:srgbClr val="FFFFFF"/>
                </a:solidFill>
                <a:latin typeface="Arial Narrow" pitchFamily="34" charset="0"/>
                <a:sym typeface="Wingdings" pitchFamily="2" charset="2"/>
              </a:rPr>
              <a:t>2013-2014)</a:t>
            </a:r>
            <a:endParaRPr lang="fr-BE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BE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6160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1402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FC3395A0-B721-4829-958C-9DB7B5E6F692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4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 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FIEC-EFBWW : Project on H&amp;S dissemination</a:t>
            </a:r>
          </a:p>
        </p:txBody>
      </p:sp>
      <p:sp>
        <p:nvSpPr>
          <p:cNvPr id="6161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544195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Evropski s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o</a:t>
            </a:r>
            <a:r>
              <a:rPr lang="sl-SI" sz="4500" b="1" dirty="0" err="1" smtClean="0">
                <a:solidFill>
                  <a:srgbClr val="FFF200"/>
                </a:solidFill>
                <a:latin typeface="Arial Narrow" pitchFamily="34" charset="0"/>
              </a:rPr>
              <a:t>cialni</a:t>
            </a:r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 dialog</a:t>
            </a:r>
            <a:endParaRPr lang="fr-FR" sz="4500" dirty="0">
              <a:latin typeface="Arial Narrow" pitchFamily="34" charset="0"/>
            </a:endParaRPr>
          </a:p>
        </p:txBody>
      </p:sp>
      <p:pic>
        <p:nvPicPr>
          <p:cNvPr id="6162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IEC">
      <a:dk1>
        <a:sysClr val="windowText" lastClr="000000"/>
      </a:dk1>
      <a:lt1>
        <a:sysClr val="window" lastClr="FFFFFF"/>
      </a:lt1>
      <a:dk2>
        <a:srgbClr val="133176"/>
      </a:dk2>
      <a:lt2>
        <a:srgbClr val="EEECE1"/>
      </a:lt2>
      <a:accent1>
        <a:srgbClr val="CD0920"/>
      </a:accent1>
      <a:accent2>
        <a:srgbClr val="133176"/>
      </a:accent2>
      <a:accent3>
        <a:srgbClr val="008B39"/>
      </a:accent3>
      <a:accent4>
        <a:srgbClr val="FFF10B"/>
      </a:accent4>
      <a:accent5>
        <a:srgbClr val="999999"/>
      </a:accent5>
      <a:accent6>
        <a:srgbClr val="E47823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3366</TotalTime>
  <Words>200</Words>
  <Application>Microsoft Office PowerPoint</Application>
  <PresentationFormat>Po meri</PresentationFormat>
  <Paragraphs>36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5" baseType="lpstr">
      <vt:lpstr>Office Theme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Domenico Campogrande</dc:creator>
  <cp:lastModifiedBy>Valentina Kuzma</cp:lastModifiedBy>
  <cp:revision>34</cp:revision>
  <dcterms:created xsi:type="dcterms:W3CDTF">2013-12-19T13:28:45Z</dcterms:created>
  <dcterms:modified xsi:type="dcterms:W3CDTF">2014-04-14T06:58:42Z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2013-12-18T00:00:00Z</vt:filetime>
  </property>
  <property fmtid="{D5CDD505-2E9C-101B-9397-08002B2CF9AE}" pid="3" name="LastSaved">
    <vt:filetime>2013-12-18T00:00:00Z</vt:filetime>
  </property>
</Properties>
</file>